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</p:sldIdLst>
  <p:sldSz cx="12192000" cy="12185650"/>
  <p:notesSz cx="12192000" cy="1218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2165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969" y="417703"/>
            <a:ext cx="822960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6823964"/>
            <a:ext cx="4800600" cy="3046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2802699"/>
            <a:ext cx="2983230" cy="8042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2802699"/>
            <a:ext cx="2983230" cy="8042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703"/>
            <a:ext cx="7384415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2274823"/>
            <a:ext cx="4230370" cy="276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11332655"/>
            <a:ext cx="2194560" cy="6092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11332655"/>
            <a:ext cx="1577340" cy="6092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37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researchgate.net/publication/38149079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7536" y="4580966"/>
            <a:ext cx="3833064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800" spc="-150" dirty="0">
                <a:solidFill>
                  <a:srgbClr val="E1EFD9"/>
                </a:solidFill>
              </a:rPr>
              <a:t>Alaa Saleem</a:t>
            </a:r>
            <a:br>
              <a:rPr lang="en-US" sz="2800" spc="-150" dirty="0">
                <a:solidFill>
                  <a:srgbClr val="E1EFD9"/>
                </a:solidFill>
              </a:rPr>
            </a:br>
            <a:r>
              <a:rPr lang="en-US" sz="2800" spc="-160" dirty="0">
                <a:solidFill>
                  <a:srgbClr val="E1EFD9"/>
                </a:solidFill>
              </a:rPr>
              <a:t>August 2025</a:t>
            </a:r>
            <a:endParaRPr sz="2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825" y="676884"/>
            <a:ext cx="2104136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0" dirty="0"/>
              <a:t> </a:t>
            </a:r>
            <a:r>
              <a:rPr spc="-75" dirty="0"/>
              <a:t>Collection:</a:t>
            </a:r>
            <a:r>
              <a:rPr spc="-150" dirty="0"/>
              <a:t> </a:t>
            </a:r>
            <a:r>
              <a:rPr spc="-45" dirty="0"/>
              <a:t>Data</a:t>
            </a:r>
            <a:r>
              <a:rPr spc="-17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0013" y="1521460"/>
            <a:ext cx="4564380" cy="914400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39065" marR="133985" indent="635" algn="ctr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dataset_part1.csv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each 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0013" y="2740291"/>
            <a:ext cx="4564380" cy="820419"/>
          </a:xfrm>
          <a:prstGeom prst="rect">
            <a:avLst/>
          </a:prstGeom>
          <a:solidFill>
            <a:srgbClr val="00AF50"/>
          </a:solidFill>
          <a:ln w="12700">
            <a:solidFill>
              <a:srgbClr val="172C51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1144905" marR="542925" indent="-596265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occurrence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4740" y="1521460"/>
            <a:ext cx="3156204" cy="20209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0013" y="3890378"/>
            <a:ext cx="4564380" cy="935990"/>
          </a:xfrm>
          <a:prstGeom prst="rect">
            <a:avLst/>
          </a:prstGeom>
          <a:solidFill>
            <a:srgbClr val="BE9000"/>
          </a:solidFill>
          <a:ln w="12700">
            <a:solidFill>
              <a:srgbClr val="172C51"/>
            </a:solidFill>
          </a:ln>
        </p:spPr>
        <p:txBody>
          <a:bodyPr vert="horz" wrap="square" lIns="0" tIns="179070" rIns="0" bIns="0" rtlCol="0">
            <a:spAutoFit/>
          </a:bodyPr>
          <a:lstStyle/>
          <a:p>
            <a:pPr marL="768350" marR="207010" indent="-554990">
              <a:lnSpc>
                <a:spcPct val="100000"/>
              </a:lnSpc>
              <a:spcBef>
                <a:spcPts val="14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Step3: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occurrence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mission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orbits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001" y="5183174"/>
            <a:ext cx="4564380" cy="914400"/>
          </a:xfrm>
          <a:prstGeom prst="rect">
            <a:avLst/>
          </a:prstGeom>
          <a:solidFill>
            <a:srgbClr val="8FAADC"/>
          </a:solidFill>
          <a:ln w="12700">
            <a:solidFill>
              <a:srgbClr val="172C51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38125" marR="233045" algn="ctr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4: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export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dataset_part2.csv</a:t>
            </a:r>
            <a:r>
              <a:rPr sz="1800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66339" y="1521460"/>
            <a:ext cx="8836660" cy="4405630"/>
            <a:chOff x="2966339" y="1521460"/>
            <a:chExt cx="8836660" cy="44056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8752" y="3652799"/>
              <a:ext cx="6293865" cy="22740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6268" y="1521460"/>
              <a:ext cx="3156204" cy="20332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66339" y="2435859"/>
              <a:ext cx="171450" cy="2747645"/>
            </a:xfrm>
            <a:custGeom>
              <a:avLst/>
              <a:gdLst/>
              <a:ahLst/>
              <a:cxnLst/>
              <a:rect l="l" t="t" r="r" b="b"/>
              <a:pathLst>
                <a:path w="171450" h="2747645">
                  <a:moveTo>
                    <a:pt x="171450" y="2575814"/>
                  </a:moveTo>
                  <a:lnTo>
                    <a:pt x="114300" y="2575814"/>
                  </a:lnTo>
                  <a:lnTo>
                    <a:pt x="114300" y="2390267"/>
                  </a:lnTo>
                  <a:lnTo>
                    <a:pt x="57150" y="2390267"/>
                  </a:lnTo>
                  <a:lnTo>
                    <a:pt x="57150" y="2575814"/>
                  </a:lnTo>
                  <a:lnTo>
                    <a:pt x="0" y="2575814"/>
                  </a:lnTo>
                  <a:lnTo>
                    <a:pt x="85725" y="2747264"/>
                  </a:lnTo>
                  <a:lnTo>
                    <a:pt x="157162" y="2604389"/>
                  </a:lnTo>
                  <a:lnTo>
                    <a:pt x="171450" y="2575814"/>
                  </a:lnTo>
                  <a:close/>
                </a:path>
                <a:path w="171450" h="2747645">
                  <a:moveTo>
                    <a:pt x="171450" y="1283081"/>
                  </a:moveTo>
                  <a:lnTo>
                    <a:pt x="114300" y="1283081"/>
                  </a:lnTo>
                  <a:lnTo>
                    <a:pt x="114300" y="1124839"/>
                  </a:lnTo>
                  <a:lnTo>
                    <a:pt x="57150" y="1124839"/>
                  </a:lnTo>
                  <a:lnTo>
                    <a:pt x="57150" y="1283081"/>
                  </a:lnTo>
                  <a:lnTo>
                    <a:pt x="0" y="1283081"/>
                  </a:lnTo>
                  <a:lnTo>
                    <a:pt x="85725" y="1454531"/>
                  </a:lnTo>
                  <a:lnTo>
                    <a:pt x="157162" y="1311656"/>
                  </a:lnTo>
                  <a:lnTo>
                    <a:pt x="171450" y="1283081"/>
                  </a:lnTo>
                  <a:close/>
                </a:path>
                <a:path w="171450" h="2747645">
                  <a:moveTo>
                    <a:pt x="171450" y="132969"/>
                  </a:moveTo>
                  <a:lnTo>
                    <a:pt x="114300" y="132969"/>
                  </a:lnTo>
                  <a:lnTo>
                    <a:pt x="114300" y="0"/>
                  </a:lnTo>
                  <a:lnTo>
                    <a:pt x="57150" y="0"/>
                  </a:lnTo>
                  <a:lnTo>
                    <a:pt x="57150" y="132969"/>
                  </a:lnTo>
                  <a:lnTo>
                    <a:pt x="0" y="132969"/>
                  </a:lnTo>
                  <a:lnTo>
                    <a:pt x="85725" y="304419"/>
                  </a:lnTo>
                  <a:lnTo>
                    <a:pt x="157162" y="161544"/>
                  </a:lnTo>
                  <a:lnTo>
                    <a:pt x="171450" y="13296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and</a:t>
            </a:r>
            <a:r>
              <a:rPr spc="-210" dirty="0"/>
              <a:t> </a:t>
            </a:r>
            <a:r>
              <a:rPr spc="-50" dirty="0"/>
              <a:t>Data</a:t>
            </a:r>
            <a:r>
              <a:rPr spc="-95" dirty="0"/>
              <a:t> </a:t>
            </a:r>
            <a:r>
              <a:rPr spc="-60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0013" y="1922259"/>
            <a:ext cx="3358515" cy="920115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67640" marR="158750" algn="ctr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Visualize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relationship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flight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6239" y="1899132"/>
            <a:ext cx="2955290" cy="920115"/>
          </a:xfrm>
          <a:prstGeom prst="rect">
            <a:avLst/>
          </a:prstGeom>
          <a:solidFill>
            <a:srgbClr val="BE9000"/>
          </a:solidFill>
          <a:ln w="12700">
            <a:solidFill>
              <a:srgbClr val="172C51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7790" marR="90170" indent="-1270" algn="ctr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Visualize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payload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99679" y="1899145"/>
            <a:ext cx="3193415" cy="920115"/>
          </a:xfrm>
          <a:prstGeom prst="rect">
            <a:avLst/>
          </a:prstGeom>
          <a:solidFill>
            <a:srgbClr val="385622"/>
          </a:solidFill>
          <a:ln w="12700">
            <a:solidFill>
              <a:srgbClr val="172C51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13664" marR="100330" algn="ctr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Step3: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Visualize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relationship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003" y="1270762"/>
            <a:ext cx="83737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Use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Matplotlib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and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Seaborn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for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data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visualization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10652" y="3362248"/>
            <a:ext cx="3371215" cy="1209675"/>
            <a:chOff x="8010652" y="3362248"/>
            <a:chExt cx="3371215" cy="1209675"/>
          </a:xfrm>
        </p:grpSpPr>
        <p:sp>
          <p:nvSpPr>
            <p:cNvPr id="11" name="object 11"/>
            <p:cNvSpPr/>
            <p:nvPr/>
          </p:nvSpPr>
          <p:spPr>
            <a:xfrm>
              <a:off x="8017002" y="3368598"/>
              <a:ext cx="3358515" cy="1196975"/>
            </a:xfrm>
            <a:custGeom>
              <a:avLst/>
              <a:gdLst/>
              <a:ahLst/>
              <a:cxnLst/>
              <a:rect l="l" t="t" r="r" b="b"/>
              <a:pathLst>
                <a:path w="3358515" h="1196975">
                  <a:moveTo>
                    <a:pt x="3358261" y="0"/>
                  </a:moveTo>
                  <a:lnTo>
                    <a:pt x="0" y="0"/>
                  </a:lnTo>
                  <a:lnTo>
                    <a:pt x="0" y="1196670"/>
                  </a:lnTo>
                  <a:lnTo>
                    <a:pt x="3358261" y="1196670"/>
                  </a:lnTo>
                  <a:lnTo>
                    <a:pt x="3358261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17002" y="3368598"/>
              <a:ext cx="3358515" cy="1196975"/>
            </a:xfrm>
            <a:custGeom>
              <a:avLst/>
              <a:gdLst/>
              <a:ahLst/>
              <a:cxnLst/>
              <a:rect l="l" t="t" r="r" b="b"/>
              <a:pathLst>
                <a:path w="3358515" h="1196975">
                  <a:moveTo>
                    <a:pt x="0" y="1196670"/>
                  </a:moveTo>
                  <a:lnTo>
                    <a:pt x="3358261" y="1196670"/>
                  </a:lnTo>
                  <a:lnTo>
                    <a:pt x="3358261" y="0"/>
                  </a:lnTo>
                  <a:lnTo>
                    <a:pt x="0" y="0"/>
                  </a:lnTo>
                  <a:lnTo>
                    <a:pt x="0" y="119667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161146" y="3528186"/>
            <a:ext cx="30702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4: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Visualize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relationship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flight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orbit type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06239" y="3347008"/>
            <a:ext cx="2955290" cy="1196975"/>
          </a:xfrm>
          <a:prstGeom prst="rect">
            <a:avLst/>
          </a:prstGeom>
          <a:solidFill>
            <a:srgbClr val="843B0C"/>
          </a:solidFill>
          <a:ln w="12700">
            <a:solidFill>
              <a:srgbClr val="172C51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marL="97790" marR="90170" indent="-1270" algn="ctr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5: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Visualize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payload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4021" y="3334308"/>
            <a:ext cx="3358515" cy="1196975"/>
          </a:xfrm>
          <a:prstGeom prst="rect">
            <a:avLst/>
          </a:prstGeom>
          <a:solidFill>
            <a:srgbClr val="1F4E79"/>
          </a:solidFill>
          <a:ln w="12700">
            <a:solidFill>
              <a:srgbClr val="172C51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65"/>
              </a:spcBef>
            </a:pPr>
            <a:endParaRPr sz="1800">
              <a:latin typeface="Times New Roman"/>
              <a:cs typeface="Times New Roman"/>
            </a:endParaRPr>
          </a:p>
          <a:p>
            <a:pPr marL="745490" marR="404495" indent="-3359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6: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Visualize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yearly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trend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63663" y="4974145"/>
            <a:ext cx="3371215" cy="1109980"/>
            <a:chOff x="763663" y="4974145"/>
            <a:chExt cx="3371215" cy="1109980"/>
          </a:xfrm>
        </p:grpSpPr>
        <p:sp>
          <p:nvSpPr>
            <p:cNvPr id="17" name="object 17"/>
            <p:cNvSpPr/>
            <p:nvPr/>
          </p:nvSpPr>
          <p:spPr>
            <a:xfrm>
              <a:off x="770013" y="4980495"/>
              <a:ext cx="3358515" cy="1097280"/>
            </a:xfrm>
            <a:custGeom>
              <a:avLst/>
              <a:gdLst/>
              <a:ahLst/>
              <a:cxnLst/>
              <a:rect l="l" t="t" r="r" b="b"/>
              <a:pathLst>
                <a:path w="3358515" h="1097279">
                  <a:moveTo>
                    <a:pt x="3358261" y="0"/>
                  </a:moveTo>
                  <a:lnTo>
                    <a:pt x="0" y="0"/>
                  </a:lnTo>
                  <a:lnTo>
                    <a:pt x="0" y="1097241"/>
                  </a:lnTo>
                  <a:lnTo>
                    <a:pt x="3358261" y="1097241"/>
                  </a:lnTo>
                  <a:lnTo>
                    <a:pt x="3358261" y="0"/>
                  </a:lnTo>
                  <a:close/>
                </a:path>
              </a:pathLst>
            </a:custGeom>
            <a:solidFill>
              <a:srgbClr val="EBB5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0013" y="4980495"/>
              <a:ext cx="3358515" cy="1097280"/>
            </a:xfrm>
            <a:custGeom>
              <a:avLst/>
              <a:gdLst/>
              <a:ahLst/>
              <a:cxnLst/>
              <a:rect l="l" t="t" r="r" b="b"/>
              <a:pathLst>
                <a:path w="3358515" h="1097279">
                  <a:moveTo>
                    <a:pt x="0" y="1097241"/>
                  </a:moveTo>
                  <a:lnTo>
                    <a:pt x="3358261" y="1097241"/>
                  </a:lnTo>
                  <a:lnTo>
                    <a:pt x="3358261" y="0"/>
                  </a:lnTo>
                  <a:lnTo>
                    <a:pt x="0" y="0"/>
                  </a:lnTo>
                  <a:lnTo>
                    <a:pt x="0" y="1097241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85545" y="5228082"/>
            <a:ext cx="3125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3890" marR="5080" indent="-63182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7: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dummy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categorical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99889" y="4942306"/>
            <a:ext cx="2967990" cy="1109980"/>
            <a:chOff x="4699889" y="4942306"/>
            <a:chExt cx="2967990" cy="1109980"/>
          </a:xfrm>
        </p:grpSpPr>
        <p:sp>
          <p:nvSpPr>
            <p:cNvPr id="21" name="object 21"/>
            <p:cNvSpPr/>
            <p:nvPr/>
          </p:nvSpPr>
          <p:spPr>
            <a:xfrm>
              <a:off x="4706239" y="4948656"/>
              <a:ext cx="2955290" cy="1097280"/>
            </a:xfrm>
            <a:custGeom>
              <a:avLst/>
              <a:gdLst/>
              <a:ahLst/>
              <a:cxnLst/>
              <a:rect l="l" t="t" r="r" b="b"/>
              <a:pathLst>
                <a:path w="2955290" h="1097279">
                  <a:moveTo>
                    <a:pt x="2955036" y="0"/>
                  </a:moveTo>
                  <a:lnTo>
                    <a:pt x="0" y="0"/>
                  </a:lnTo>
                  <a:lnTo>
                    <a:pt x="0" y="1097241"/>
                  </a:lnTo>
                  <a:lnTo>
                    <a:pt x="2955036" y="1097241"/>
                  </a:lnTo>
                  <a:lnTo>
                    <a:pt x="29550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06239" y="4948656"/>
              <a:ext cx="2955290" cy="1097280"/>
            </a:xfrm>
            <a:custGeom>
              <a:avLst/>
              <a:gdLst/>
              <a:ahLst/>
              <a:cxnLst/>
              <a:rect l="l" t="t" r="r" b="b"/>
              <a:pathLst>
                <a:path w="2955290" h="1097279">
                  <a:moveTo>
                    <a:pt x="0" y="1097241"/>
                  </a:moveTo>
                  <a:lnTo>
                    <a:pt x="2955036" y="1097241"/>
                  </a:lnTo>
                  <a:lnTo>
                    <a:pt x="2955036" y="0"/>
                  </a:lnTo>
                  <a:lnTo>
                    <a:pt x="0" y="0"/>
                  </a:lnTo>
                  <a:lnTo>
                    <a:pt x="0" y="1097241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84445" y="5196078"/>
            <a:ext cx="2200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8: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Cast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float64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74951" y="2305304"/>
            <a:ext cx="7409180" cy="3298825"/>
            <a:chOff x="2274951" y="2305304"/>
            <a:chExt cx="7409180" cy="3298825"/>
          </a:xfrm>
        </p:grpSpPr>
        <p:sp>
          <p:nvSpPr>
            <p:cNvPr id="25" name="object 25"/>
            <p:cNvSpPr/>
            <p:nvPr/>
          </p:nvSpPr>
          <p:spPr>
            <a:xfrm>
              <a:off x="4128261" y="2326767"/>
              <a:ext cx="578485" cy="182880"/>
            </a:xfrm>
            <a:custGeom>
              <a:avLst/>
              <a:gdLst/>
              <a:ahLst/>
              <a:cxnLst/>
              <a:rect l="l" t="t" r="r" b="b"/>
              <a:pathLst>
                <a:path w="578485" h="182880">
                  <a:moveTo>
                    <a:pt x="486537" y="0"/>
                  </a:moveTo>
                  <a:lnTo>
                    <a:pt x="486537" y="45720"/>
                  </a:lnTo>
                  <a:lnTo>
                    <a:pt x="0" y="45720"/>
                  </a:lnTo>
                  <a:lnTo>
                    <a:pt x="0" y="137160"/>
                  </a:lnTo>
                  <a:lnTo>
                    <a:pt x="486537" y="137160"/>
                  </a:lnTo>
                  <a:lnTo>
                    <a:pt x="486537" y="182880"/>
                  </a:lnTo>
                  <a:lnTo>
                    <a:pt x="577976" y="91440"/>
                  </a:lnTo>
                  <a:lnTo>
                    <a:pt x="486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28261" y="2326767"/>
              <a:ext cx="578485" cy="182880"/>
            </a:xfrm>
            <a:custGeom>
              <a:avLst/>
              <a:gdLst/>
              <a:ahLst/>
              <a:cxnLst/>
              <a:rect l="l" t="t" r="r" b="b"/>
              <a:pathLst>
                <a:path w="578485" h="182880">
                  <a:moveTo>
                    <a:pt x="0" y="45720"/>
                  </a:moveTo>
                  <a:lnTo>
                    <a:pt x="486537" y="45720"/>
                  </a:lnTo>
                  <a:lnTo>
                    <a:pt x="486537" y="0"/>
                  </a:lnTo>
                  <a:lnTo>
                    <a:pt x="577976" y="91440"/>
                  </a:lnTo>
                  <a:lnTo>
                    <a:pt x="486537" y="182880"/>
                  </a:lnTo>
                  <a:lnTo>
                    <a:pt x="486537" y="137160"/>
                  </a:lnTo>
                  <a:lnTo>
                    <a:pt x="0" y="13716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62545" y="2333879"/>
              <a:ext cx="438784" cy="84455"/>
            </a:xfrm>
            <a:custGeom>
              <a:avLst/>
              <a:gdLst/>
              <a:ahLst/>
              <a:cxnLst/>
              <a:rect l="l" t="t" r="r" b="b"/>
              <a:pathLst>
                <a:path w="438784" h="84455">
                  <a:moveTo>
                    <a:pt x="396239" y="0"/>
                  </a:moveTo>
                  <a:lnTo>
                    <a:pt x="396239" y="21082"/>
                  </a:lnTo>
                  <a:lnTo>
                    <a:pt x="0" y="21082"/>
                  </a:lnTo>
                  <a:lnTo>
                    <a:pt x="0" y="63246"/>
                  </a:lnTo>
                  <a:lnTo>
                    <a:pt x="396239" y="63246"/>
                  </a:lnTo>
                  <a:lnTo>
                    <a:pt x="396239" y="84328"/>
                  </a:lnTo>
                  <a:lnTo>
                    <a:pt x="438403" y="42163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62545" y="2333879"/>
              <a:ext cx="438784" cy="84455"/>
            </a:xfrm>
            <a:custGeom>
              <a:avLst/>
              <a:gdLst/>
              <a:ahLst/>
              <a:cxnLst/>
              <a:rect l="l" t="t" r="r" b="b"/>
              <a:pathLst>
                <a:path w="438784" h="84455">
                  <a:moveTo>
                    <a:pt x="0" y="21082"/>
                  </a:moveTo>
                  <a:lnTo>
                    <a:pt x="396239" y="21082"/>
                  </a:lnTo>
                  <a:lnTo>
                    <a:pt x="396239" y="0"/>
                  </a:lnTo>
                  <a:lnTo>
                    <a:pt x="438403" y="42163"/>
                  </a:lnTo>
                  <a:lnTo>
                    <a:pt x="396239" y="84328"/>
                  </a:lnTo>
                  <a:lnTo>
                    <a:pt x="396239" y="63246"/>
                  </a:lnTo>
                  <a:lnTo>
                    <a:pt x="0" y="63246"/>
                  </a:lnTo>
                  <a:lnTo>
                    <a:pt x="0" y="21082"/>
                  </a:lnTo>
                  <a:close/>
                </a:path>
              </a:pathLst>
            </a:custGeom>
            <a:ln w="5715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426320" y="2819019"/>
              <a:ext cx="238760" cy="603885"/>
            </a:xfrm>
            <a:custGeom>
              <a:avLst/>
              <a:gdLst/>
              <a:ahLst/>
              <a:cxnLst/>
              <a:rect l="l" t="t" r="r" b="b"/>
              <a:pathLst>
                <a:path w="238759" h="603885">
                  <a:moveTo>
                    <a:pt x="164210" y="0"/>
                  </a:moveTo>
                  <a:lnTo>
                    <a:pt x="74040" y="0"/>
                  </a:lnTo>
                  <a:lnTo>
                    <a:pt x="74040" y="484758"/>
                  </a:lnTo>
                  <a:lnTo>
                    <a:pt x="0" y="484758"/>
                  </a:lnTo>
                  <a:lnTo>
                    <a:pt x="119125" y="603884"/>
                  </a:lnTo>
                  <a:lnTo>
                    <a:pt x="238251" y="484758"/>
                  </a:lnTo>
                  <a:lnTo>
                    <a:pt x="164210" y="484758"/>
                  </a:lnTo>
                  <a:lnTo>
                    <a:pt x="1642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26320" y="2819019"/>
              <a:ext cx="238760" cy="603885"/>
            </a:xfrm>
            <a:custGeom>
              <a:avLst/>
              <a:gdLst/>
              <a:ahLst/>
              <a:cxnLst/>
              <a:rect l="l" t="t" r="r" b="b"/>
              <a:pathLst>
                <a:path w="238759" h="603885">
                  <a:moveTo>
                    <a:pt x="164210" y="0"/>
                  </a:moveTo>
                  <a:lnTo>
                    <a:pt x="164210" y="484758"/>
                  </a:lnTo>
                  <a:lnTo>
                    <a:pt x="238251" y="484758"/>
                  </a:lnTo>
                  <a:lnTo>
                    <a:pt x="119125" y="603884"/>
                  </a:lnTo>
                  <a:lnTo>
                    <a:pt x="0" y="484758"/>
                  </a:lnTo>
                  <a:lnTo>
                    <a:pt x="74040" y="484758"/>
                  </a:lnTo>
                  <a:lnTo>
                    <a:pt x="74040" y="0"/>
                  </a:lnTo>
                  <a:lnTo>
                    <a:pt x="164210" y="0"/>
                  </a:lnTo>
                  <a:close/>
                </a:path>
              </a:pathLst>
            </a:custGeom>
            <a:ln w="381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90797" y="3946652"/>
              <a:ext cx="578485" cy="182880"/>
            </a:xfrm>
            <a:custGeom>
              <a:avLst/>
              <a:gdLst/>
              <a:ahLst/>
              <a:cxnLst/>
              <a:rect l="l" t="t" r="r" b="b"/>
              <a:pathLst>
                <a:path w="578485" h="182879">
                  <a:moveTo>
                    <a:pt x="91439" y="0"/>
                  </a:moveTo>
                  <a:lnTo>
                    <a:pt x="0" y="91440"/>
                  </a:lnTo>
                  <a:lnTo>
                    <a:pt x="91439" y="182880"/>
                  </a:lnTo>
                  <a:lnTo>
                    <a:pt x="91439" y="137160"/>
                  </a:lnTo>
                  <a:lnTo>
                    <a:pt x="577976" y="137160"/>
                  </a:lnTo>
                  <a:lnTo>
                    <a:pt x="577976" y="45720"/>
                  </a:lnTo>
                  <a:lnTo>
                    <a:pt x="91439" y="45720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90797" y="3946652"/>
              <a:ext cx="578485" cy="182880"/>
            </a:xfrm>
            <a:custGeom>
              <a:avLst/>
              <a:gdLst/>
              <a:ahLst/>
              <a:cxnLst/>
              <a:rect l="l" t="t" r="r" b="b"/>
              <a:pathLst>
                <a:path w="578485" h="182879">
                  <a:moveTo>
                    <a:pt x="577976" y="137160"/>
                  </a:moveTo>
                  <a:lnTo>
                    <a:pt x="91439" y="137160"/>
                  </a:lnTo>
                  <a:lnTo>
                    <a:pt x="91439" y="182880"/>
                  </a:lnTo>
                  <a:lnTo>
                    <a:pt x="0" y="91440"/>
                  </a:lnTo>
                  <a:lnTo>
                    <a:pt x="91439" y="0"/>
                  </a:lnTo>
                  <a:lnTo>
                    <a:pt x="91439" y="45720"/>
                  </a:lnTo>
                  <a:lnTo>
                    <a:pt x="577976" y="45720"/>
                  </a:lnTo>
                  <a:lnTo>
                    <a:pt x="577976" y="13716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9939" y="3835679"/>
              <a:ext cx="420966" cy="29385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294001" y="4530979"/>
              <a:ext cx="154305" cy="488950"/>
            </a:xfrm>
            <a:custGeom>
              <a:avLst/>
              <a:gdLst/>
              <a:ahLst/>
              <a:cxnLst/>
              <a:rect l="l" t="t" r="r" b="b"/>
              <a:pathLst>
                <a:path w="154305" h="488950">
                  <a:moveTo>
                    <a:pt x="106299" y="0"/>
                  </a:moveTo>
                  <a:lnTo>
                    <a:pt x="48006" y="0"/>
                  </a:lnTo>
                  <a:lnTo>
                    <a:pt x="48006" y="411607"/>
                  </a:lnTo>
                  <a:lnTo>
                    <a:pt x="0" y="411607"/>
                  </a:lnTo>
                  <a:lnTo>
                    <a:pt x="77088" y="488696"/>
                  </a:lnTo>
                  <a:lnTo>
                    <a:pt x="154178" y="411607"/>
                  </a:lnTo>
                  <a:lnTo>
                    <a:pt x="106299" y="411607"/>
                  </a:lnTo>
                  <a:lnTo>
                    <a:pt x="1062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94001" y="4530979"/>
              <a:ext cx="154305" cy="488950"/>
            </a:xfrm>
            <a:custGeom>
              <a:avLst/>
              <a:gdLst/>
              <a:ahLst/>
              <a:cxnLst/>
              <a:rect l="l" t="t" r="r" b="b"/>
              <a:pathLst>
                <a:path w="154305" h="488950">
                  <a:moveTo>
                    <a:pt x="106299" y="0"/>
                  </a:moveTo>
                  <a:lnTo>
                    <a:pt x="106299" y="411607"/>
                  </a:lnTo>
                  <a:lnTo>
                    <a:pt x="154178" y="411607"/>
                  </a:lnTo>
                  <a:lnTo>
                    <a:pt x="77088" y="488696"/>
                  </a:lnTo>
                  <a:lnTo>
                    <a:pt x="0" y="411607"/>
                  </a:lnTo>
                  <a:lnTo>
                    <a:pt x="48006" y="411607"/>
                  </a:lnTo>
                  <a:lnTo>
                    <a:pt x="48006" y="0"/>
                  </a:lnTo>
                  <a:lnTo>
                    <a:pt x="106299" y="0"/>
                  </a:lnTo>
                  <a:close/>
                </a:path>
              </a:pathLst>
            </a:custGeom>
            <a:ln w="380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2994" y="5384317"/>
              <a:ext cx="597458" cy="219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75" dirty="0"/>
              <a:t>SQL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3663" y="1452880"/>
            <a:ext cx="2630805" cy="1350010"/>
            <a:chOff x="763663" y="1452880"/>
            <a:chExt cx="2630805" cy="1350010"/>
          </a:xfrm>
        </p:grpSpPr>
        <p:sp>
          <p:nvSpPr>
            <p:cNvPr id="5" name="object 5"/>
            <p:cNvSpPr/>
            <p:nvPr/>
          </p:nvSpPr>
          <p:spPr>
            <a:xfrm>
              <a:off x="770013" y="1459230"/>
              <a:ext cx="2618105" cy="1337310"/>
            </a:xfrm>
            <a:custGeom>
              <a:avLst/>
              <a:gdLst/>
              <a:ahLst/>
              <a:cxnLst/>
              <a:rect l="l" t="t" r="r" b="b"/>
              <a:pathLst>
                <a:path w="2618104" h="1337310">
                  <a:moveTo>
                    <a:pt x="2394953" y="0"/>
                  </a:moveTo>
                  <a:lnTo>
                    <a:pt x="0" y="0"/>
                  </a:lnTo>
                  <a:lnTo>
                    <a:pt x="0" y="1337183"/>
                  </a:lnTo>
                  <a:lnTo>
                    <a:pt x="2617711" y="1337183"/>
                  </a:lnTo>
                  <a:lnTo>
                    <a:pt x="2617711" y="222885"/>
                  </a:lnTo>
                  <a:lnTo>
                    <a:pt x="2394953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0013" y="1459230"/>
              <a:ext cx="2618105" cy="1337310"/>
            </a:xfrm>
            <a:custGeom>
              <a:avLst/>
              <a:gdLst/>
              <a:ahLst/>
              <a:cxnLst/>
              <a:rect l="l" t="t" r="r" b="b"/>
              <a:pathLst>
                <a:path w="2618104" h="1337310">
                  <a:moveTo>
                    <a:pt x="0" y="0"/>
                  </a:moveTo>
                  <a:lnTo>
                    <a:pt x="2394953" y="0"/>
                  </a:lnTo>
                  <a:lnTo>
                    <a:pt x="2617711" y="222885"/>
                  </a:lnTo>
                  <a:lnTo>
                    <a:pt x="2617711" y="1337183"/>
                  </a:lnTo>
                  <a:lnTo>
                    <a:pt x="0" y="13371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8230" y="1607311"/>
            <a:ext cx="22872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#1: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unique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sites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space mission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53459" y="1477391"/>
            <a:ext cx="2511425" cy="1350010"/>
            <a:chOff x="3553459" y="1477391"/>
            <a:chExt cx="2511425" cy="1350010"/>
          </a:xfrm>
        </p:grpSpPr>
        <p:sp>
          <p:nvSpPr>
            <p:cNvPr id="9" name="object 9"/>
            <p:cNvSpPr/>
            <p:nvPr/>
          </p:nvSpPr>
          <p:spPr>
            <a:xfrm>
              <a:off x="3559809" y="1483741"/>
              <a:ext cx="2498725" cy="1337310"/>
            </a:xfrm>
            <a:custGeom>
              <a:avLst/>
              <a:gdLst/>
              <a:ahLst/>
              <a:cxnLst/>
              <a:rect l="l" t="t" r="r" b="b"/>
              <a:pathLst>
                <a:path w="2498725" h="1337310">
                  <a:moveTo>
                    <a:pt x="2275713" y="0"/>
                  </a:moveTo>
                  <a:lnTo>
                    <a:pt x="0" y="0"/>
                  </a:lnTo>
                  <a:lnTo>
                    <a:pt x="0" y="1337183"/>
                  </a:lnTo>
                  <a:lnTo>
                    <a:pt x="2498598" y="1337183"/>
                  </a:lnTo>
                  <a:lnTo>
                    <a:pt x="2498598" y="222885"/>
                  </a:lnTo>
                  <a:lnTo>
                    <a:pt x="2275713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59809" y="1483741"/>
              <a:ext cx="2498725" cy="1337310"/>
            </a:xfrm>
            <a:custGeom>
              <a:avLst/>
              <a:gdLst/>
              <a:ahLst/>
              <a:cxnLst/>
              <a:rect l="l" t="t" r="r" b="b"/>
              <a:pathLst>
                <a:path w="2498725" h="1337310">
                  <a:moveTo>
                    <a:pt x="0" y="0"/>
                  </a:moveTo>
                  <a:lnTo>
                    <a:pt x="2275713" y="0"/>
                  </a:lnTo>
                  <a:lnTo>
                    <a:pt x="2498598" y="222885"/>
                  </a:lnTo>
                  <a:lnTo>
                    <a:pt x="2498598" y="1337183"/>
                  </a:lnTo>
                  <a:lnTo>
                    <a:pt x="0" y="13371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738498" y="1631391"/>
            <a:ext cx="20288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sites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begin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‘CCA’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10553" y="1452880"/>
            <a:ext cx="2511425" cy="1350010"/>
            <a:chOff x="6210553" y="1452880"/>
            <a:chExt cx="2511425" cy="1350010"/>
          </a:xfrm>
        </p:grpSpPr>
        <p:sp>
          <p:nvSpPr>
            <p:cNvPr id="13" name="object 13"/>
            <p:cNvSpPr/>
            <p:nvPr/>
          </p:nvSpPr>
          <p:spPr>
            <a:xfrm>
              <a:off x="6216903" y="1459230"/>
              <a:ext cx="2498725" cy="1337310"/>
            </a:xfrm>
            <a:custGeom>
              <a:avLst/>
              <a:gdLst/>
              <a:ahLst/>
              <a:cxnLst/>
              <a:rect l="l" t="t" r="r" b="b"/>
              <a:pathLst>
                <a:path w="2498725" h="1337310">
                  <a:moveTo>
                    <a:pt x="2275840" y="0"/>
                  </a:moveTo>
                  <a:lnTo>
                    <a:pt x="0" y="0"/>
                  </a:lnTo>
                  <a:lnTo>
                    <a:pt x="0" y="1337183"/>
                  </a:lnTo>
                  <a:lnTo>
                    <a:pt x="2498725" y="1337183"/>
                  </a:lnTo>
                  <a:lnTo>
                    <a:pt x="2498725" y="222885"/>
                  </a:lnTo>
                  <a:lnTo>
                    <a:pt x="2275840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16903" y="1459230"/>
              <a:ext cx="2498725" cy="1337310"/>
            </a:xfrm>
            <a:custGeom>
              <a:avLst/>
              <a:gdLst/>
              <a:ahLst/>
              <a:cxnLst/>
              <a:rect l="l" t="t" r="r" b="b"/>
              <a:pathLst>
                <a:path w="2498725" h="1337310">
                  <a:moveTo>
                    <a:pt x="0" y="0"/>
                  </a:moveTo>
                  <a:lnTo>
                    <a:pt x="2275840" y="0"/>
                  </a:lnTo>
                  <a:lnTo>
                    <a:pt x="2498725" y="222885"/>
                  </a:lnTo>
                  <a:lnTo>
                    <a:pt x="2498725" y="1337183"/>
                  </a:lnTo>
                  <a:lnTo>
                    <a:pt x="0" y="13371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12153" y="1607311"/>
            <a:ext cx="21983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average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carried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booster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launched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by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NASA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(CRS)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920733" y="1452880"/>
            <a:ext cx="2630805" cy="1363980"/>
            <a:chOff x="8920733" y="1452880"/>
            <a:chExt cx="2630805" cy="1363980"/>
          </a:xfrm>
        </p:grpSpPr>
        <p:sp>
          <p:nvSpPr>
            <p:cNvPr id="17" name="object 17"/>
            <p:cNvSpPr/>
            <p:nvPr/>
          </p:nvSpPr>
          <p:spPr>
            <a:xfrm>
              <a:off x="8927083" y="1459230"/>
              <a:ext cx="2618105" cy="1351280"/>
            </a:xfrm>
            <a:custGeom>
              <a:avLst/>
              <a:gdLst/>
              <a:ahLst/>
              <a:cxnLst/>
              <a:rect l="l" t="t" r="r" b="b"/>
              <a:pathLst>
                <a:path w="2618104" h="1351280">
                  <a:moveTo>
                    <a:pt x="2392553" y="0"/>
                  </a:moveTo>
                  <a:lnTo>
                    <a:pt x="0" y="0"/>
                  </a:lnTo>
                  <a:lnTo>
                    <a:pt x="0" y="1351026"/>
                  </a:lnTo>
                  <a:lnTo>
                    <a:pt x="2617724" y="1351026"/>
                  </a:lnTo>
                  <a:lnTo>
                    <a:pt x="2617724" y="225171"/>
                  </a:lnTo>
                  <a:lnTo>
                    <a:pt x="239255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27083" y="1459230"/>
              <a:ext cx="2618105" cy="1351280"/>
            </a:xfrm>
            <a:custGeom>
              <a:avLst/>
              <a:gdLst/>
              <a:ahLst/>
              <a:cxnLst/>
              <a:rect l="l" t="t" r="r" b="b"/>
              <a:pathLst>
                <a:path w="2618104" h="1351280">
                  <a:moveTo>
                    <a:pt x="0" y="0"/>
                  </a:moveTo>
                  <a:lnTo>
                    <a:pt x="2392553" y="0"/>
                  </a:lnTo>
                  <a:lnTo>
                    <a:pt x="2617724" y="225171"/>
                  </a:lnTo>
                  <a:lnTo>
                    <a:pt x="2617724" y="1351026"/>
                  </a:lnTo>
                  <a:lnTo>
                    <a:pt x="0" y="135102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051797" y="1752091"/>
            <a:ext cx="22567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4: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average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carried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booster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F9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v1.1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920733" y="3020186"/>
            <a:ext cx="2621915" cy="1374775"/>
            <a:chOff x="8920733" y="3020186"/>
            <a:chExt cx="2621915" cy="1374775"/>
          </a:xfrm>
        </p:grpSpPr>
        <p:sp>
          <p:nvSpPr>
            <p:cNvPr id="21" name="object 21"/>
            <p:cNvSpPr/>
            <p:nvPr/>
          </p:nvSpPr>
          <p:spPr>
            <a:xfrm>
              <a:off x="8927083" y="3026536"/>
              <a:ext cx="2609215" cy="1362075"/>
            </a:xfrm>
            <a:custGeom>
              <a:avLst/>
              <a:gdLst/>
              <a:ahLst/>
              <a:cxnLst/>
              <a:rect l="l" t="t" r="r" b="b"/>
              <a:pathLst>
                <a:path w="2609215" h="1362075">
                  <a:moveTo>
                    <a:pt x="2382012" y="0"/>
                  </a:moveTo>
                  <a:lnTo>
                    <a:pt x="0" y="0"/>
                  </a:lnTo>
                  <a:lnTo>
                    <a:pt x="0" y="1361567"/>
                  </a:lnTo>
                  <a:lnTo>
                    <a:pt x="2608961" y="1361567"/>
                  </a:lnTo>
                  <a:lnTo>
                    <a:pt x="2608961" y="226949"/>
                  </a:lnTo>
                  <a:lnTo>
                    <a:pt x="2382012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27083" y="3026536"/>
              <a:ext cx="2609215" cy="1362075"/>
            </a:xfrm>
            <a:custGeom>
              <a:avLst/>
              <a:gdLst/>
              <a:ahLst/>
              <a:cxnLst/>
              <a:rect l="l" t="t" r="r" b="b"/>
              <a:pathLst>
                <a:path w="2609215" h="1362075">
                  <a:moveTo>
                    <a:pt x="0" y="0"/>
                  </a:moveTo>
                  <a:lnTo>
                    <a:pt x="2382012" y="0"/>
                  </a:lnTo>
                  <a:lnTo>
                    <a:pt x="2608961" y="226949"/>
                  </a:lnTo>
                  <a:lnTo>
                    <a:pt x="2608961" y="1361567"/>
                  </a:lnTo>
                  <a:lnTo>
                    <a:pt x="0" y="13615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021318" y="3050489"/>
            <a:ext cx="230886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5: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successful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ground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pad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achieved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217030" y="3073780"/>
            <a:ext cx="2511425" cy="1350010"/>
            <a:chOff x="6217030" y="3073780"/>
            <a:chExt cx="2511425" cy="1350010"/>
          </a:xfrm>
        </p:grpSpPr>
        <p:sp>
          <p:nvSpPr>
            <p:cNvPr id="25" name="object 25"/>
            <p:cNvSpPr/>
            <p:nvPr/>
          </p:nvSpPr>
          <p:spPr>
            <a:xfrm>
              <a:off x="6223380" y="3080130"/>
              <a:ext cx="2498725" cy="1337310"/>
            </a:xfrm>
            <a:custGeom>
              <a:avLst/>
              <a:gdLst/>
              <a:ahLst/>
              <a:cxnLst/>
              <a:rect l="l" t="t" r="r" b="b"/>
              <a:pathLst>
                <a:path w="2498725" h="1337310">
                  <a:moveTo>
                    <a:pt x="2275840" y="0"/>
                  </a:moveTo>
                  <a:lnTo>
                    <a:pt x="0" y="0"/>
                  </a:lnTo>
                  <a:lnTo>
                    <a:pt x="0" y="1337183"/>
                  </a:lnTo>
                  <a:lnTo>
                    <a:pt x="2498725" y="1337183"/>
                  </a:lnTo>
                  <a:lnTo>
                    <a:pt x="2498725" y="222885"/>
                  </a:lnTo>
                  <a:lnTo>
                    <a:pt x="22758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23380" y="3080130"/>
              <a:ext cx="2498725" cy="1337310"/>
            </a:xfrm>
            <a:custGeom>
              <a:avLst/>
              <a:gdLst/>
              <a:ahLst/>
              <a:cxnLst/>
              <a:rect l="l" t="t" r="r" b="b"/>
              <a:pathLst>
                <a:path w="2498725" h="1337310">
                  <a:moveTo>
                    <a:pt x="0" y="0"/>
                  </a:moveTo>
                  <a:lnTo>
                    <a:pt x="2275840" y="0"/>
                  </a:lnTo>
                  <a:lnTo>
                    <a:pt x="2498725" y="222885"/>
                  </a:lnTo>
                  <a:lnTo>
                    <a:pt x="2498725" y="1337183"/>
                  </a:lnTo>
                  <a:lnTo>
                    <a:pt x="0" y="13371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04915" y="3091434"/>
            <a:ext cx="22237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74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6: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boosters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drone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ship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4000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18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&lt;6000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530853" y="3086100"/>
            <a:ext cx="2486660" cy="1325880"/>
            <a:chOff x="3530853" y="3086100"/>
            <a:chExt cx="2486660" cy="1325880"/>
          </a:xfrm>
        </p:grpSpPr>
        <p:sp>
          <p:nvSpPr>
            <p:cNvPr id="29" name="object 29"/>
            <p:cNvSpPr/>
            <p:nvPr/>
          </p:nvSpPr>
          <p:spPr>
            <a:xfrm>
              <a:off x="3537203" y="3092450"/>
              <a:ext cx="2473960" cy="1313180"/>
            </a:xfrm>
            <a:custGeom>
              <a:avLst/>
              <a:gdLst/>
              <a:ahLst/>
              <a:cxnLst/>
              <a:rect l="l" t="t" r="r" b="b"/>
              <a:pathLst>
                <a:path w="2473960" h="1313179">
                  <a:moveTo>
                    <a:pt x="2254758" y="0"/>
                  </a:moveTo>
                  <a:lnTo>
                    <a:pt x="0" y="0"/>
                  </a:lnTo>
                  <a:lnTo>
                    <a:pt x="0" y="1312672"/>
                  </a:lnTo>
                  <a:lnTo>
                    <a:pt x="2473452" y="1312672"/>
                  </a:lnTo>
                  <a:lnTo>
                    <a:pt x="2473452" y="218694"/>
                  </a:lnTo>
                  <a:lnTo>
                    <a:pt x="2254758" y="0"/>
                  </a:lnTo>
                  <a:close/>
                </a:path>
              </a:pathLst>
            </a:custGeom>
            <a:solidFill>
              <a:srgbClr val="843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37203" y="3092450"/>
              <a:ext cx="2473960" cy="1313180"/>
            </a:xfrm>
            <a:custGeom>
              <a:avLst/>
              <a:gdLst/>
              <a:ahLst/>
              <a:cxnLst/>
              <a:rect l="l" t="t" r="r" b="b"/>
              <a:pathLst>
                <a:path w="2473960" h="1313179">
                  <a:moveTo>
                    <a:pt x="0" y="0"/>
                  </a:moveTo>
                  <a:lnTo>
                    <a:pt x="2254758" y="0"/>
                  </a:lnTo>
                  <a:lnTo>
                    <a:pt x="2473452" y="218694"/>
                  </a:lnTo>
                  <a:lnTo>
                    <a:pt x="2473452" y="1312672"/>
                  </a:lnTo>
                  <a:lnTo>
                    <a:pt x="0" y="13126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720846" y="3227578"/>
            <a:ext cx="19958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7: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successful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failure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mission outcomes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97128" y="3075304"/>
            <a:ext cx="2630805" cy="1350010"/>
            <a:chOff x="697128" y="3075304"/>
            <a:chExt cx="2630805" cy="1350010"/>
          </a:xfrm>
        </p:grpSpPr>
        <p:sp>
          <p:nvSpPr>
            <p:cNvPr id="33" name="object 33"/>
            <p:cNvSpPr/>
            <p:nvPr/>
          </p:nvSpPr>
          <p:spPr>
            <a:xfrm>
              <a:off x="703478" y="3081654"/>
              <a:ext cx="2618105" cy="1337310"/>
            </a:xfrm>
            <a:custGeom>
              <a:avLst/>
              <a:gdLst/>
              <a:ahLst/>
              <a:cxnLst/>
              <a:rect l="l" t="t" r="r" b="b"/>
              <a:pathLst>
                <a:path w="2618104" h="1337310">
                  <a:moveTo>
                    <a:pt x="2394940" y="0"/>
                  </a:moveTo>
                  <a:lnTo>
                    <a:pt x="0" y="0"/>
                  </a:lnTo>
                  <a:lnTo>
                    <a:pt x="0" y="1337183"/>
                  </a:lnTo>
                  <a:lnTo>
                    <a:pt x="2617698" y="1337183"/>
                  </a:lnTo>
                  <a:lnTo>
                    <a:pt x="2617698" y="222885"/>
                  </a:lnTo>
                  <a:lnTo>
                    <a:pt x="2394940" y="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3478" y="3081654"/>
              <a:ext cx="2618105" cy="1337310"/>
            </a:xfrm>
            <a:custGeom>
              <a:avLst/>
              <a:gdLst/>
              <a:ahLst/>
              <a:cxnLst/>
              <a:rect l="l" t="t" r="r" b="b"/>
              <a:pathLst>
                <a:path w="2618104" h="1337310">
                  <a:moveTo>
                    <a:pt x="0" y="0"/>
                  </a:moveTo>
                  <a:lnTo>
                    <a:pt x="2394940" y="0"/>
                  </a:lnTo>
                  <a:lnTo>
                    <a:pt x="2617698" y="222885"/>
                  </a:lnTo>
                  <a:lnTo>
                    <a:pt x="2617698" y="1337183"/>
                  </a:lnTo>
                  <a:lnTo>
                    <a:pt x="0" y="13371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02640" y="3230117"/>
            <a:ext cx="23075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8: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booster_ve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carried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max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97128" y="4715509"/>
            <a:ext cx="2630805" cy="1152525"/>
            <a:chOff x="697128" y="4715509"/>
            <a:chExt cx="2630805" cy="1152525"/>
          </a:xfrm>
        </p:grpSpPr>
        <p:sp>
          <p:nvSpPr>
            <p:cNvPr id="37" name="object 37"/>
            <p:cNvSpPr/>
            <p:nvPr/>
          </p:nvSpPr>
          <p:spPr>
            <a:xfrm>
              <a:off x="703478" y="4721859"/>
              <a:ext cx="2618105" cy="1139825"/>
            </a:xfrm>
            <a:custGeom>
              <a:avLst/>
              <a:gdLst/>
              <a:ahLst/>
              <a:cxnLst/>
              <a:rect l="l" t="t" r="r" b="b"/>
              <a:pathLst>
                <a:path w="2618104" h="1139825">
                  <a:moveTo>
                    <a:pt x="2427833" y="0"/>
                  </a:moveTo>
                  <a:lnTo>
                    <a:pt x="0" y="0"/>
                  </a:lnTo>
                  <a:lnTo>
                    <a:pt x="0" y="1139291"/>
                  </a:lnTo>
                  <a:lnTo>
                    <a:pt x="2617698" y="1139291"/>
                  </a:lnTo>
                  <a:lnTo>
                    <a:pt x="2617698" y="189864"/>
                  </a:lnTo>
                  <a:lnTo>
                    <a:pt x="2427833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3478" y="4721859"/>
              <a:ext cx="2618105" cy="1139825"/>
            </a:xfrm>
            <a:custGeom>
              <a:avLst/>
              <a:gdLst/>
              <a:ahLst/>
              <a:cxnLst/>
              <a:rect l="l" t="t" r="r" b="b"/>
              <a:pathLst>
                <a:path w="2618104" h="1139825">
                  <a:moveTo>
                    <a:pt x="0" y="0"/>
                  </a:moveTo>
                  <a:lnTo>
                    <a:pt x="2427833" y="0"/>
                  </a:lnTo>
                  <a:lnTo>
                    <a:pt x="2617698" y="189864"/>
                  </a:lnTo>
                  <a:lnTo>
                    <a:pt x="2617698" y="1139291"/>
                  </a:lnTo>
                  <a:lnTo>
                    <a:pt x="0" y="11392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94384" y="4763516"/>
            <a:ext cx="21399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9: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records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month,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failure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landing, booster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..etc.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22853" y="4724908"/>
            <a:ext cx="2511425" cy="1129665"/>
            <a:chOff x="3522853" y="4724908"/>
            <a:chExt cx="2511425" cy="1129665"/>
          </a:xfrm>
        </p:grpSpPr>
        <p:sp>
          <p:nvSpPr>
            <p:cNvPr id="41" name="object 41"/>
            <p:cNvSpPr/>
            <p:nvPr/>
          </p:nvSpPr>
          <p:spPr>
            <a:xfrm>
              <a:off x="3529203" y="4731258"/>
              <a:ext cx="2498725" cy="1116965"/>
            </a:xfrm>
            <a:custGeom>
              <a:avLst/>
              <a:gdLst/>
              <a:ahLst/>
              <a:cxnLst/>
              <a:rect l="l" t="t" r="r" b="b"/>
              <a:pathLst>
                <a:path w="2498725" h="1116964">
                  <a:moveTo>
                    <a:pt x="2312416" y="0"/>
                  </a:moveTo>
                  <a:lnTo>
                    <a:pt x="0" y="0"/>
                  </a:lnTo>
                  <a:lnTo>
                    <a:pt x="0" y="1116787"/>
                  </a:lnTo>
                  <a:lnTo>
                    <a:pt x="2498598" y="1116787"/>
                  </a:lnTo>
                  <a:lnTo>
                    <a:pt x="2498598" y="186055"/>
                  </a:lnTo>
                  <a:lnTo>
                    <a:pt x="2312416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29203" y="4731258"/>
              <a:ext cx="2498725" cy="1116965"/>
            </a:xfrm>
            <a:custGeom>
              <a:avLst/>
              <a:gdLst/>
              <a:ahLst/>
              <a:cxnLst/>
              <a:rect l="l" t="t" r="r" b="b"/>
              <a:pathLst>
                <a:path w="2498725" h="1116964">
                  <a:moveTo>
                    <a:pt x="0" y="0"/>
                  </a:moveTo>
                  <a:lnTo>
                    <a:pt x="2312416" y="0"/>
                  </a:lnTo>
                  <a:lnTo>
                    <a:pt x="2498598" y="186055"/>
                  </a:lnTo>
                  <a:lnTo>
                    <a:pt x="2498598" y="1116787"/>
                  </a:lnTo>
                  <a:lnTo>
                    <a:pt x="0" y="11167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11371" y="4897323"/>
            <a:ext cx="224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10: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Rank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count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outcomes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933194" y="2144395"/>
            <a:ext cx="8228965" cy="3282950"/>
            <a:chOff x="1933194" y="2144395"/>
            <a:chExt cx="8228965" cy="3282950"/>
          </a:xfrm>
        </p:grpSpPr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9150" y="2144395"/>
              <a:ext cx="198627" cy="10286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8469" y="2190115"/>
              <a:ext cx="198500" cy="10287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8803" y="2177669"/>
              <a:ext cx="198500" cy="10286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087863" y="2820924"/>
              <a:ext cx="45720" cy="205740"/>
            </a:xfrm>
            <a:custGeom>
              <a:avLst/>
              <a:gdLst/>
              <a:ahLst/>
              <a:cxnLst/>
              <a:rect l="l" t="t" r="r" b="b"/>
              <a:pathLst>
                <a:path w="45720" h="205739">
                  <a:moveTo>
                    <a:pt x="34289" y="0"/>
                  </a:moveTo>
                  <a:lnTo>
                    <a:pt x="11429" y="0"/>
                  </a:lnTo>
                  <a:lnTo>
                    <a:pt x="11429" y="182752"/>
                  </a:lnTo>
                  <a:lnTo>
                    <a:pt x="0" y="182752"/>
                  </a:lnTo>
                  <a:lnTo>
                    <a:pt x="22859" y="205612"/>
                  </a:lnTo>
                  <a:lnTo>
                    <a:pt x="45719" y="182752"/>
                  </a:lnTo>
                  <a:lnTo>
                    <a:pt x="34289" y="182752"/>
                  </a:lnTo>
                  <a:lnTo>
                    <a:pt x="342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87863" y="2820924"/>
              <a:ext cx="45720" cy="205740"/>
            </a:xfrm>
            <a:custGeom>
              <a:avLst/>
              <a:gdLst/>
              <a:ahLst/>
              <a:cxnLst/>
              <a:rect l="l" t="t" r="r" b="b"/>
              <a:pathLst>
                <a:path w="45720" h="205739">
                  <a:moveTo>
                    <a:pt x="0" y="182752"/>
                  </a:moveTo>
                  <a:lnTo>
                    <a:pt x="11429" y="182752"/>
                  </a:lnTo>
                  <a:lnTo>
                    <a:pt x="11429" y="0"/>
                  </a:lnTo>
                  <a:lnTo>
                    <a:pt x="34289" y="0"/>
                  </a:lnTo>
                  <a:lnTo>
                    <a:pt x="34289" y="182752"/>
                  </a:lnTo>
                  <a:lnTo>
                    <a:pt x="45719" y="182752"/>
                  </a:lnTo>
                  <a:lnTo>
                    <a:pt x="22859" y="205612"/>
                  </a:lnTo>
                  <a:lnTo>
                    <a:pt x="0" y="182752"/>
                  </a:lnTo>
                  <a:close/>
                </a:path>
              </a:pathLst>
            </a:custGeom>
            <a:ln w="5715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8389" y="3704844"/>
              <a:ext cx="225043" cy="16014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968619" y="3707257"/>
              <a:ext cx="255270" cy="163830"/>
            </a:xfrm>
            <a:custGeom>
              <a:avLst/>
              <a:gdLst/>
              <a:ahLst/>
              <a:cxnLst/>
              <a:rect l="l" t="t" r="r" b="b"/>
              <a:pathLst>
                <a:path w="255270" h="163829">
                  <a:moveTo>
                    <a:pt x="81787" y="0"/>
                  </a:moveTo>
                  <a:lnTo>
                    <a:pt x="0" y="81915"/>
                  </a:lnTo>
                  <a:lnTo>
                    <a:pt x="81787" y="163830"/>
                  </a:lnTo>
                  <a:lnTo>
                    <a:pt x="81787" y="122809"/>
                  </a:lnTo>
                  <a:lnTo>
                    <a:pt x="254761" y="122809"/>
                  </a:lnTo>
                  <a:lnTo>
                    <a:pt x="254761" y="41021"/>
                  </a:lnTo>
                  <a:lnTo>
                    <a:pt x="81787" y="41021"/>
                  </a:lnTo>
                  <a:lnTo>
                    <a:pt x="817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68619" y="3707257"/>
              <a:ext cx="255270" cy="163830"/>
            </a:xfrm>
            <a:custGeom>
              <a:avLst/>
              <a:gdLst/>
              <a:ahLst/>
              <a:cxnLst/>
              <a:rect l="l" t="t" r="r" b="b"/>
              <a:pathLst>
                <a:path w="255270" h="163829">
                  <a:moveTo>
                    <a:pt x="254761" y="122809"/>
                  </a:moveTo>
                  <a:lnTo>
                    <a:pt x="81787" y="122809"/>
                  </a:lnTo>
                  <a:lnTo>
                    <a:pt x="81787" y="163830"/>
                  </a:lnTo>
                  <a:lnTo>
                    <a:pt x="0" y="81915"/>
                  </a:lnTo>
                  <a:lnTo>
                    <a:pt x="81787" y="0"/>
                  </a:lnTo>
                  <a:lnTo>
                    <a:pt x="81787" y="41021"/>
                  </a:lnTo>
                  <a:lnTo>
                    <a:pt x="254761" y="41021"/>
                  </a:lnTo>
                  <a:lnTo>
                    <a:pt x="254761" y="12280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61769" y="4467605"/>
              <a:ext cx="45720" cy="205740"/>
            </a:xfrm>
            <a:custGeom>
              <a:avLst/>
              <a:gdLst/>
              <a:ahLst/>
              <a:cxnLst/>
              <a:rect l="l" t="t" r="r" b="b"/>
              <a:pathLst>
                <a:path w="45719" h="205739">
                  <a:moveTo>
                    <a:pt x="34289" y="0"/>
                  </a:moveTo>
                  <a:lnTo>
                    <a:pt x="11430" y="0"/>
                  </a:lnTo>
                  <a:lnTo>
                    <a:pt x="11430" y="182753"/>
                  </a:lnTo>
                  <a:lnTo>
                    <a:pt x="0" y="182753"/>
                  </a:lnTo>
                  <a:lnTo>
                    <a:pt x="22860" y="205613"/>
                  </a:lnTo>
                  <a:lnTo>
                    <a:pt x="45719" y="182753"/>
                  </a:lnTo>
                  <a:lnTo>
                    <a:pt x="34289" y="182753"/>
                  </a:lnTo>
                  <a:lnTo>
                    <a:pt x="342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61769" y="4467605"/>
              <a:ext cx="45720" cy="205740"/>
            </a:xfrm>
            <a:custGeom>
              <a:avLst/>
              <a:gdLst/>
              <a:ahLst/>
              <a:cxnLst/>
              <a:rect l="l" t="t" r="r" b="b"/>
              <a:pathLst>
                <a:path w="45719" h="205739">
                  <a:moveTo>
                    <a:pt x="0" y="182753"/>
                  </a:moveTo>
                  <a:lnTo>
                    <a:pt x="11430" y="182753"/>
                  </a:lnTo>
                  <a:lnTo>
                    <a:pt x="11430" y="0"/>
                  </a:lnTo>
                  <a:lnTo>
                    <a:pt x="34289" y="0"/>
                  </a:lnTo>
                  <a:lnTo>
                    <a:pt x="34289" y="182753"/>
                  </a:lnTo>
                  <a:lnTo>
                    <a:pt x="45719" y="182753"/>
                  </a:lnTo>
                  <a:lnTo>
                    <a:pt x="22860" y="205613"/>
                  </a:lnTo>
                  <a:lnTo>
                    <a:pt x="0" y="182753"/>
                  </a:lnTo>
                  <a:close/>
                </a:path>
              </a:pathLst>
            </a:custGeom>
            <a:ln w="5715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8449" y="5324475"/>
              <a:ext cx="198500" cy="10286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279140" y="3732403"/>
              <a:ext cx="255270" cy="163830"/>
            </a:xfrm>
            <a:custGeom>
              <a:avLst/>
              <a:gdLst/>
              <a:ahLst/>
              <a:cxnLst/>
              <a:rect l="l" t="t" r="r" b="b"/>
              <a:pathLst>
                <a:path w="255270" h="163829">
                  <a:moveTo>
                    <a:pt x="81787" y="0"/>
                  </a:moveTo>
                  <a:lnTo>
                    <a:pt x="0" y="81788"/>
                  </a:lnTo>
                  <a:lnTo>
                    <a:pt x="81787" y="163703"/>
                  </a:lnTo>
                  <a:lnTo>
                    <a:pt x="81787" y="122809"/>
                  </a:lnTo>
                  <a:lnTo>
                    <a:pt x="254762" y="122809"/>
                  </a:lnTo>
                  <a:lnTo>
                    <a:pt x="254762" y="40894"/>
                  </a:lnTo>
                  <a:lnTo>
                    <a:pt x="81787" y="40894"/>
                  </a:lnTo>
                  <a:lnTo>
                    <a:pt x="817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279140" y="3732403"/>
              <a:ext cx="255270" cy="163830"/>
            </a:xfrm>
            <a:custGeom>
              <a:avLst/>
              <a:gdLst/>
              <a:ahLst/>
              <a:cxnLst/>
              <a:rect l="l" t="t" r="r" b="b"/>
              <a:pathLst>
                <a:path w="255270" h="163829">
                  <a:moveTo>
                    <a:pt x="254762" y="122809"/>
                  </a:moveTo>
                  <a:lnTo>
                    <a:pt x="81787" y="122809"/>
                  </a:lnTo>
                  <a:lnTo>
                    <a:pt x="81787" y="163703"/>
                  </a:lnTo>
                  <a:lnTo>
                    <a:pt x="0" y="81788"/>
                  </a:lnTo>
                  <a:lnTo>
                    <a:pt x="81787" y="0"/>
                  </a:lnTo>
                  <a:lnTo>
                    <a:pt x="81787" y="40894"/>
                  </a:lnTo>
                  <a:lnTo>
                    <a:pt x="254762" y="40894"/>
                  </a:lnTo>
                  <a:lnTo>
                    <a:pt x="254762" y="12280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50" dirty="0"/>
              <a:t>Folium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3663" y="1368678"/>
            <a:ext cx="3290570" cy="2762250"/>
            <a:chOff x="763663" y="1368678"/>
            <a:chExt cx="3290570" cy="2762250"/>
          </a:xfrm>
        </p:grpSpPr>
        <p:sp>
          <p:nvSpPr>
            <p:cNvPr id="5" name="object 5"/>
            <p:cNvSpPr/>
            <p:nvPr/>
          </p:nvSpPr>
          <p:spPr>
            <a:xfrm>
              <a:off x="770013" y="1375028"/>
              <a:ext cx="3277870" cy="2749550"/>
            </a:xfrm>
            <a:custGeom>
              <a:avLst/>
              <a:gdLst/>
              <a:ahLst/>
              <a:cxnLst/>
              <a:rect l="l" t="t" r="r" b="b"/>
              <a:pathLst>
                <a:path w="3277870" h="2749550">
                  <a:moveTo>
                    <a:pt x="2819133" y="0"/>
                  </a:moveTo>
                  <a:lnTo>
                    <a:pt x="0" y="0"/>
                  </a:lnTo>
                  <a:lnTo>
                    <a:pt x="0" y="2290953"/>
                  </a:lnTo>
                  <a:lnTo>
                    <a:pt x="458203" y="2749169"/>
                  </a:lnTo>
                  <a:lnTo>
                    <a:pt x="3277349" y="2749169"/>
                  </a:lnTo>
                  <a:lnTo>
                    <a:pt x="3277349" y="458216"/>
                  </a:lnTo>
                  <a:lnTo>
                    <a:pt x="28191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0013" y="1375028"/>
              <a:ext cx="3277870" cy="2749550"/>
            </a:xfrm>
            <a:custGeom>
              <a:avLst/>
              <a:gdLst/>
              <a:ahLst/>
              <a:cxnLst/>
              <a:rect l="l" t="t" r="r" b="b"/>
              <a:pathLst>
                <a:path w="3277870" h="2749550">
                  <a:moveTo>
                    <a:pt x="0" y="0"/>
                  </a:moveTo>
                  <a:lnTo>
                    <a:pt x="2819133" y="0"/>
                  </a:lnTo>
                  <a:lnTo>
                    <a:pt x="3277349" y="458216"/>
                  </a:lnTo>
                  <a:lnTo>
                    <a:pt x="3277349" y="2749169"/>
                  </a:lnTo>
                  <a:lnTo>
                    <a:pt x="458203" y="2749169"/>
                  </a:lnTo>
                  <a:lnTo>
                    <a:pt x="0" y="22909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77874" y="1350390"/>
            <a:ext cx="2660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Mark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sites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7874" y="1624710"/>
            <a:ext cx="266065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24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23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1800" spc="24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800" spc="24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Folium</a:t>
            </a:r>
            <a:r>
              <a:rPr sz="18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adding</a:t>
            </a:r>
            <a:r>
              <a:rPr sz="18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markers</a:t>
            </a:r>
            <a:r>
              <a:rPr sz="1800" spc="-10" dirty="0">
                <a:solidFill>
                  <a:srgbClr val="C55A11"/>
                </a:solidFill>
                <a:latin typeface="Calibri"/>
                <a:cs typeface="Calibri"/>
              </a:rPr>
              <a:t>*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circle ,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popup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1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1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800" spc="1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longitude</a:t>
            </a:r>
            <a:r>
              <a:rPr sz="1800" spc="1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8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latitude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27198" y="2996565"/>
            <a:ext cx="10115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 algn="r">
              <a:lnSpc>
                <a:spcPct val="100000"/>
              </a:lnSpc>
              <a:spcBef>
                <a:spcPts val="100"/>
              </a:spcBef>
              <a:tabLst>
                <a:tab pos="685800" algn="l"/>
              </a:tabLst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show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location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48123" y="1365377"/>
            <a:ext cx="3096260" cy="2762250"/>
            <a:chOff x="4548123" y="1365377"/>
            <a:chExt cx="3096260" cy="2762250"/>
          </a:xfrm>
        </p:grpSpPr>
        <p:sp>
          <p:nvSpPr>
            <p:cNvPr id="11" name="object 11"/>
            <p:cNvSpPr/>
            <p:nvPr/>
          </p:nvSpPr>
          <p:spPr>
            <a:xfrm>
              <a:off x="4554473" y="1371727"/>
              <a:ext cx="3083560" cy="2749550"/>
            </a:xfrm>
            <a:custGeom>
              <a:avLst/>
              <a:gdLst/>
              <a:ahLst/>
              <a:cxnLst/>
              <a:rect l="l" t="t" r="r" b="b"/>
              <a:pathLst>
                <a:path w="3083559" h="2749550">
                  <a:moveTo>
                    <a:pt x="2624835" y="0"/>
                  </a:moveTo>
                  <a:lnTo>
                    <a:pt x="0" y="0"/>
                  </a:lnTo>
                  <a:lnTo>
                    <a:pt x="0" y="2291080"/>
                  </a:lnTo>
                  <a:lnTo>
                    <a:pt x="458215" y="2749169"/>
                  </a:lnTo>
                  <a:lnTo>
                    <a:pt x="3083052" y="2749169"/>
                  </a:lnTo>
                  <a:lnTo>
                    <a:pt x="3083052" y="458215"/>
                  </a:lnTo>
                  <a:lnTo>
                    <a:pt x="2624835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4473" y="1371727"/>
              <a:ext cx="3083560" cy="2749550"/>
            </a:xfrm>
            <a:custGeom>
              <a:avLst/>
              <a:gdLst/>
              <a:ahLst/>
              <a:cxnLst/>
              <a:rect l="l" t="t" r="r" b="b"/>
              <a:pathLst>
                <a:path w="3083559" h="2749550">
                  <a:moveTo>
                    <a:pt x="0" y="0"/>
                  </a:moveTo>
                  <a:lnTo>
                    <a:pt x="2624835" y="0"/>
                  </a:lnTo>
                  <a:lnTo>
                    <a:pt x="3083052" y="458215"/>
                  </a:lnTo>
                  <a:lnTo>
                    <a:pt x="3083052" y="2749169"/>
                  </a:lnTo>
                  <a:lnTo>
                    <a:pt x="458215" y="2749169"/>
                  </a:lnTo>
                  <a:lnTo>
                    <a:pt x="0" y="22910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62829" y="1617090"/>
            <a:ext cx="2468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0730" algn="l"/>
                <a:tab pos="1193800" algn="l"/>
                <a:tab pos="2040889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Mark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2829" y="1982851"/>
            <a:ext cx="1755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success/failed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2829" y="2348610"/>
            <a:ext cx="1122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02222" y="2348610"/>
            <a:ext cx="12293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  <a:tabLst>
                <a:tab pos="628015" algn="l"/>
                <a:tab pos="666115" algn="l"/>
              </a:tabLst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62829" y="2714066"/>
            <a:ext cx="10255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2150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73495" y="3080384"/>
            <a:ext cx="955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colored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2829" y="3446145"/>
            <a:ext cx="102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markers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38286" y="1368678"/>
            <a:ext cx="3326129" cy="2724785"/>
            <a:chOff x="8138286" y="1368678"/>
            <a:chExt cx="3326129" cy="2724785"/>
          </a:xfrm>
        </p:grpSpPr>
        <p:sp>
          <p:nvSpPr>
            <p:cNvPr id="21" name="object 21"/>
            <p:cNvSpPr/>
            <p:nvPr/>
          </p:nvSpPr>
          <p:spPr>
            <a:xfrm>
              <a:off x="8144636" y="1375028"/>
              <a:ext cx="3313429" cy="2712085"/>
            </a:xfrm>
            <a:custGeom>
              <a:avLst/>
              <a:gdLst/>
              <a:ahLst/>
              <a:cxnLst/>
              <a:rect l="l" t="t" r="r" b="b"/>
              <a:pathLst>
                <a:path w="3313429" h="2712085">
                  <a:moveTo>
                    <a:pt x="2861310" y="0"/>
                  </a:moveTo>
                  <a:lnTo>
                    <a:pt x="0" y="0"/>
                  </a:lnTo>
                  <a:lnTo>
                    <a:pt x="0" y="2259965"/>
                  </a:lnTo>
                  <a:lnTo>
                    <a:pt x="451993" y="2711958"/>
                  </a:lnTo>
                  <a:lnTo>
                    <a:pt x="3313303" y="2711958"/>
                  </a:lnTo>
                  <a:lnTo>
                    <a:pt x="3313303" y="451993"/>
                  </a:lnTo>
                  <a:lnTo>
                    <a:pt x="2861310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44636" y="1375028"/>
              <a:ext cx="3313429" cy="2712085"/>
            </a:xfrm>
            <a:custGeom>
              <a:avLst/>
              <a:gdLst/>
              <a:ahLst/>
              <a:cxnLst/>
              <a:rect l="l" t="t" r="r" b="b"/>
              <a:pathLst>
                <a:path w="3313429" h="2712085">
                  <a:moveTo>
                    <a:pt x="0" y="0"/>
                  </a:moveTo>
                  <a:lnTo>
                    <a:pt x="2861310" y="0"/>
                  </a:lnTo>
                  <a:lnTo>
                    <a:pt x="3313303" y="451993"/>
                  </a:lnTo>
                  <a:lnTo>
                    <a:pt x="3313303" y="2711958"/>
                  </a:lnTo>
                  <a:lnTo>
                    <a:pt x="451993" y="2711958"/>
                  </a:lnTo>
                  <a:lnTo>
                    <a:pt x="0" y="22599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507094" y="1628901"/>
            <a:ext cx="258826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Calculate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distance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proximities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47109" y="2623692"/>
            <a:ext cx="4097654" cy="238760"/>
          </a:xfrm>
          <a:custGeom>
            <a:avLst/>
            <a:gdLst/>
            <a:ahLst/>
            <a:cxnLst/>
            <a:rect l="l" t="t" r="r" b="b"/>
            <a:pathLst>
              <a:path w="4097654" h="238760">
                <a:moveTo>
                  <a:pt x="507365" y="122682"/>
                </a:moveTo>
                <a:lnTo>
                  <a:pt x="432460" y="85852"/>
                </a:lnTo>
                <a:lnTo>
                  <a:pt x="278003" y="9906"/>
                </a:lnTo>
                <a:lnTo>
                  <a:pt x="278498" y="85852"/>
                </a:lnTo>
                <a:lnTo>
                  <a:pt x="278511" y="86106"/>
                </a:lnTo>
                <a:lnTo>
                  <a:pt x="0" y="87884"/>
                </a:lnTo>
                <a:lnTo>
                  <a:pt x="482" y="162052"/>
                </a:lnTo>
                <a:lnTo>
                  <a:pt x="508" y="164084"/>
                </a:lnTo>
                <a:lnTo>
                  <a:pt x="279019" y="162306"/>
                </a:lnTo>
                <a:lnTo>
                  <a:pt x="279527" y="238379"/>
                </a:lnTo>
                <a:lnTo>
                  <a:pt x="507365" y="122682"/>
                </a:lnTo>
                <a:close/>
              </a:path>
              <a:path w="4097654" h="238760">
                <a:moveTo>
                  <a:pt x="3870185" y="152298"/>
                </a:moveTo>
                <a:lnTo>
                  <a:pt x="3867899" y="76098"/>
                </a:lnTo>
                <a:lnTo>
                  <a:pt x="3589274" y="84582"/>
                </a:lnTo>
                <a:lnTo>
                  <a:pt x="3591560" y="160782"/>
                </a:lnTo>
                <a:lnTo>
                  <a:pt x="3870185" y="152298"/>
                </a:lnTo>
                <a:close/>
              </a:path>
              <a:path w="4097654" h="238760">
                <a:moveTo>
                  <a:pt x="4097528" y="107315"/>
                </a:moveTo>
                <a:lnTo>
                  <a:pt x="4027538" y="74930"/>
                </a:lnTo>
                <a:lnTo>
                  <a:pt x="3865626" y="0"/>
                </a:lnTo>
                <a:lnTo>
                  <a:pt x="3867874" y="74930"/>
                </a:lnTo>
                <a:lnTo>
                  <a:pt x="3867899" y="76098"/>
                </a:lnTo>
                <a:lnTo>
                  <a:pt x="3870160" y="151130"/>
                </a:lnTo>
                <a:lnTo>
                  <a:pt x="3870185" y="152298"/>
                </a:lnTo>
                <a:lnTo>
                  <a:pt x="3872484" y="228473"/>
                </a:lnTo>
                <a:lnTo>
                  <a:pt x="4097528" y="107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62204" y="2996565"/>
            <a:ext cx="220599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8345" marR="5080">
              <a:lnSpc>
                <a:spcPct val="100000"/>
              </a:lnSpc>
              <a:spcBef>
                <a:spcPts val="100"/>
              </a:spcBef>
              <a:tabLst>
                <a:tab pos="1999614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coordinates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geographical approximately equator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800" b="1" dirty="0">
                <a:solidFill>
                  <a:srgbClr val="C55A11"/>
                </a:solidFill>
                <a:latin typeface="Calibri"/>
                <a:cs typeface="Calibri"/>
              </a:rPr>
              <a:t>*</a:t>
            </a:r>
            <a:r>
              <a:rPr sz="1800" b="1" spc="-10" dirty="0">
                <a:solidFill>
                  <a:srgbClr val="C55A11"/>
                </a:solidFill>
                <a:latin typeface="Calibri"/>
                <a:cs typeface="Calibri"/>
              </a:rPr>
              <a:t> Explanation: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0258" y="4466590"/>
            <a:ext cx="1062482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From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visual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analysis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of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launch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39A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we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can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clearly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see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that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it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is:</a:t>
            </a:r>
            <a:endParaRPr sz="1200" dirty="0">
              <a:latin typeface="Calibri"/>
              <a:cs typeface="Calibri"/>
            </a:endParaRPr>
          </a:p>
          <a:p>
            <a:pPr marL="122555" indent="-88265">
              <a:lnSpc>
                <a:spcPct val="100000"/>
              </a:lnSpc>
              <a:buFont typeface="Arial MT"/>
              <a:buChar char="•"/>
              <a:tabLst>
                <a:tab pos="122555" algn="l"/>
              </a:tabLst>
            </a:pPr>
            <a:r>
              <a:rPr sz="1200" b="1" spc="-10" dirty="0">
                <a:latin typeface="Calibri"/>
                <a:cs typeface="Calibri"/>
              </a:rPr>
              <a:t>relative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close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railway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(15.23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km)</a:t>
            </a:r>
            <a:endParaRPr sz="1200" dirty="0">
              <a:latin typeface="Calibri"/>
              <a:cs typeface="Calibri"/>
            </a:endParaRPr>
          </a:p>
          <a:p>
            <a:pPr marL="122555" indent="-88265">
              <a:lnSpc>
                <a:spcPct val="100000"/>
              </a:lnSpc>
              <a:buFont typeface="Arial MT"/>
              <a:buChar char="•"/>
              <a:tabLst>
                <a:tab pos="122555" algn="l"/>
              </a:tabLst>
            </a:pPr>
            <a:r>
              <a:rPr sz="1200" b="1" spc="-10" dirty="0">
                <a:latin typeface="Calibri"/>
                <a:cs typeface="Calibri"/>
              </a:rPr>
              <a:t>relative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close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highway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(20.28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km)</a:t>
            </a:r>
            <a:endParaRPr sz="1200" dirty="0">
              <a:latin typeface="Calibri"/>
              <a:cs typeface="Calibri"/>
            </a:endParaRPr>
          </a:p>
          <a:p>
            <a:pPr marL="158750" indent="-124460">
              <a:lnSpc>
                <a:spcPct val="100000"/>
              </a:lnSpc>
              <a:buFont typeface="Arial MT"/>
              <a:buChar char="•"/>
              <a:tabLst>
                <a:tab pos="158750" algn="l"/>
              </a:tabLst>
            </a:pPr>
            <a:r>
              <a:rPr sz="1200" b="1" spc="-10" dirty="0">
                <a:latin typeface="Calibri"/>
                <a:cs typeface="Calibri"/>
              </a:rPr>
              <a:t>relative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close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coastline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(14.99</a:t>
            </a:r>
            <a:r>
              <a:rPr sz="1200" b="1" spc="20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km)</a:t>
            </a:r>
            <a:endParaRPr sz="1200" dirty="0">
              <a:latin typeface="Calibri"/>
              <a:cs typeface="Calibri"/>
            </a:endParaRPr>
          </a:p>
          <a:p>
            <a:pPr marL="122555" indent="-88265">
              <a:lnSpc>
                <a:spcPct val="100000"/>
              </a:lnSpc>
              <a:buFont typeface="Arial MT"/>
              <a:buChar char="•"/>
              <a:tabLst>
                <a:tab pos="122555" algn="l"/>
              </a:tabLst>
            </a:pPr>
            <a:r>
              <a:rPr sz="1200" b="1" dirty="0">
                <a:latin typeface="Calibri"/>
                <a:cs typeface="Calibri"/>
              </a:rPr>
              <a:t>Also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launch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39A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relative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close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its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closest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city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Titusville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(16.32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km).</a:t>
            </a:r>
            <a:endParaRPr sz="1200" dirty="0">
              <a:latin typeface="Calibri"/>
              <a:cs typeface="Calibri"/>
            </a:endParaRPr>
          </a:p>
          <a:p>
            <a:pPr marL="122555" indent="-88265">
              <a:lnSpc>
                <a:spcPct val="100000"/>
              </a:lnSpc>
              <a:buFont typeface="Arial MT"/>
              <a:buChar char="•"/>
              <a:tabLst>
                <a:tab pos="122555" algn="l"/>
              </a:tabLst>
            </a:pPr>
            <a:r>
              <a:rPr sz="1200" b="1" dirty="0">
                <a:latin typeface="Calibri"/>
                <a:cs typeface="Calibri"/>
              </a:rPr>
              <a:t>Failed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rocket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with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its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high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speed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can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cover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distances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like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15-20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km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few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seconds.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It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could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potentially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dangerous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populated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areas.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5215" y="544448"/>
            <a:ext cx="6951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Build</a:t>
            </a:r>
            <a:r>
              <a:rPr sz="3600" spc="-85" dirty="0"/>
              <a:t> </a:t>
            </a:r>
            <a:r>
              <a:rPr sz="3600" dirty="0"/>
              <a:t>a</a:t>
            </a:r>
            <a:r>
              <a:rPr sz="3600" spc="-80" dirty="0"/>
              <a:t> </a:t>
            </a:r>
            <a:r>
              <a:rPr sz="3600" spc="-75" dirty="0"/>
              <a:t>Dashboard</a:t>
            </a:r>
            <a:r>
              <a:rPr sz="3600" spc="-80" dirty="0"/>
              <a:t> </a:t>
            </a:r>
            <a:r>
              <a:rPr sz="3600" dirty="0"/>
              <a:t>with</a:t>
            </a:r>
            <a:r>
              <a:rPr sz="3600" spc="-85" dirty="0"/>
              <a:t> </a:t>
            </a:r>
            <a:r>
              <a:rPr sz="3600" dirty="0"/>
              <a:t>Plotly</a:t>
            </a:r>
            <a:r>
              <a:rPr sz="3600" spc="-90" dirty="0"/>
              <a:t> </a:t>
            </a:r>
            <a:r>
              <a:rPr sz="3600" spc="-120" dirty="0"/>
              <a:t>Dash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1762251" y="1710308"/>
            <a:ext cx="3954779" cy="1747520"/>
            <a:chOff x="1762251" y="1710308"/>
            <a:chExt cx="3954779" cy="1747520"/>
          </a:xfrm>
        </p:grpSpPr>
        <p:sp>
          <p:nvSpPr>
            <p:cNvPr id="5" name="object 5"/>
            <p:cNvSpPr/>
            <p:nvPr/>
          </p:nvSpPr>
          <p:spPr>
            <a:xfrm>
              <a:off x="1790826" y="1738883"/>
              <a:ext cx="3897629" cy="1690370"/>
            </a:xfrm>
            <a:custGeom>
              <a:avLst/>
              <a:gdLst/>
              <a:ahLst/>
              <a:cxnLst/>
              <a:rect l="l" t="t" r="r" b="b"/>
              <a:pathLst>
                <a:path w="3897629" h="1690370">
                  <a:moveTo>
                    <a:pt x="3615817" y="0"/>
                  </a:moveTo>
                  <a:lnTo>
                    <a:pt x="281686" y="0"/>
                  </a:lnTo>
                  <a:lnTo>
                    <a:pt x="235994" y="3686"/>
                  </a:lnTo>
                  <a:lnTo>
                    <a:pt x="192649" y="14360"/>
                  </a:lnTo>
                  <a:lnTo>
                    <a:pt x="152233" y="31440"/>
                  </a:lnTo>
                  <a:lnTo>
                    <a:pt x="115324" y="54347"/>
                  </a:lnTo>
                  <a:lnTo>
                    <a:pt x="82502" y="82502"/>
                  </a:lnTo>
                  <a:lnTo>
                    <a:pt x="54347" y="115324"/>
                  </a:lnTo>
                  <a:lnTo>
                    <a:pt x="31440" y="152233"/>
                  </a:lnTo>
                  <a:lnTo>
                    <a:pt x="14360" y="192649"/>
                  </a:lnTo>
                  <a:lnTo>
                    <a:pt x="3686" y="235994"/>
                  </a:lnTo>
                  <a:lnTo>
                    <a:pt x="0" y="281686"/>
                  </a:lnTo>
                  <a:lnTo>
                    <a:pt x="0" y="1408429"/>
                  </a:lnTo>
                  <a:lnTo>
                    <a:pt x="3686" y="1454121"/>
                  </a:lnTo>
                  <a:lnTo>
                    <a:pt x="14360" y="1497466"/>
                  </a:lnTo>
                  <a:lnTo>
                    <a:pt x="31440" y="1537882"/>
                  </a:lnTo>
                  <a:lnTo>
                    <a:pt x="54347" y="1574791"/>
                  </a:lnTo>
                  <a:lnTo>
                    <a:pt x="82502" y="1607613"/>
                  </a:lnTo>
                  <a:lnTo>
                    <a:pt x="115324" y="1635768"/>
                  </a:lnTo>
                  <a:lnTo>
                    <a:pt x="152233" y="1658675"/>
                  </a:lnTo>
                  <a:lnTo>
                    <a:pt x="192649" y="1675755"/>
                  </a:lnTo>
                  <a:lnTo>
                    <a:pt x="235994" y="1686429"/>
                  </a:lnTo>
                  <a:lnTo>
                    <a:pt x="281686" y="1690115"/>
                  </a:lnTo>
                  <a:lnTo>
                    <a:pt x="3615817" y="1690115"/>
                  </a:lnTo>
                  <a:lnTo>
                    <a:pt x="3661508" y="1686429"/>
                  </a:lnTo>
                  <a:lnTo>
                    <a:pt x="3704853" y="1675755"/>
                  </a:lnTo>
                  <a:lnTo>
                    <a:pt x="3745269" y="1658675"/>
                  </a:lnTo>
                  <a:lnTo>
                    <a:pt x="3782178" y="1635768"/>
                  </a:lnTo>
                  <a:lnTo>
                    <a:pt x="3815000" y="1607613"/>
                  </a:lnTo>
                  <a:lnTo>
                    <a:pt x="3843155" y="1574791"/>
                  </a:lnTo>
                  <a:lnTo>
                    <a:pt x="3866062" y="1537882"/>
                  </a:lnTo>
                  <a:lnTo>
                    <a:pt x="3883142" y="1497466"/>
                  </a:lnTo>
                  <a:lnTo>
                    <a:pt x="3893816" y="1454121"/>
                  </a:lnTo>
                  <a:lnTo>
                    <a:pt x="3897503" y="1408429"/>
                  </a:lnTo>
                  <a:lnTo>
                    <a:pt x="3897503" y="281686"/>
                  </a:lnTo>
                  <a:lnTo>
                    <a:pt x="3893816" y="235994"/>
                  </a:lnTo>
                  <a:lnTo>
                    <a:pt x="3883142" y="192649"/>
                  </a:lnTo>
                  <a:lnTo>
                    <a:pt x="3866062" y="152233"/>
                  </a:lnTo>
                  <a:lnTo>
                    <a:pt x="3843155" y="115324"/>
                  </a:lnTo>
                  <a:lnTo>
                    <a:pt x="3815000" y="82502"/>
                  </a:lnTo>
                  <a:lnTo>
                    <a:pt x="3782178" y="54347"/>
                  </a:lnTo>
                  <a:lnTo>
                    <a:pt x="3745269" y="31440"/>
                  </a:lnTo>
                  <a:lnTo>
                    <a:pt x="3704853" y="14360"/>
                  </a:lnTo>
                  <a:lnTo>
                    <a:pt x="3661508" y="3686"/>
                  </a:lnTo>
                  <a:lnTo>
                    <a:pt x="361581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90826" y="1738883"/>
              <a:ext cx="3897629" cy="1690370"/>
            </a:xfrm>
            <a:custGeom>
              <a:avLst/>
              <a:gdLst/>
              <a:ahLst/>
              <a:cxnLst/>
              <a:rect l="l" t="t" r="r" b="b"/>
              <a:pathLst>
                <a:path w="3897629" h="1690370">
                  <a:moveTo>
                    <a:pt x="0" y="281686"/>
                  </a:moveTo>
                  <a:lnTo>
                    <a:pt x="3686" y="235994"/>
                  </a:lnTo>
                  <a:lnTo>
                    <a:pt x="14360" y="192649"/>
                  </a:lnTo>
                  <a:lnTo>
                    <a:pt x="31440" y="152233"/>
                  </a:lnTo>
                  <a:lnTo>
                    <a:pt x="54347" y="115324"/>
                  </a:lnTo>
                  <a:lnTo>
                    <a:pt x="82502" y="82502"/>
                  </a:lnTo>
                  <a:lnTo>
                    <a:pt x="115324" y="54347"/>
                  </a:lnTo>
                  <a:lnTo>
                    <a:pt x="152233" y="31440"/>
                  </a:lnTo>
                  <a:lnTo>
                    <a:pt x="192649" y="14360"/>
                  </a:lnTo>
                  <a:lnTo>
                    <a:pt x="235994" y="3686"/>
                  </a:lnTo>
                  <a:lnTo>
                    <a:pt x="281686" y="0"/>
                  </a:lnTo>
                  <a:lnTo>
                    <a:pt x="3615817" y="0"/>
                  </a:lnTo>
                  <a:lnTo>
                    <a:pt x="3661508" y="3686"/>
                  </a:lnTo>
                  <a:lnTo>
                    <a:pt x="3704853" y="14360"/>
                  </a:lnTo>
                  <a:lnTo>
                    <a:pt x="3745269" y="31440"/>
                  </a:lnTo>
                  <a:lnTo>
                    <a:pt x="3782178" y="54347"/>
                  </a:lnTo>
                  <a:lnTo>
                    <a:pt x="3815000" y="82502"/>
                  </a:lnTo>
                  <a:lnTo>
                    <a:pt x="3843155" y="115324"/>
                  </a:lnTo>
                  <a:lnTo>
                    <a:pt x="3866062" y="152233"/>
                  </a:lnTo>
                  <a:lnTo>
                    <a:pt x="3883142" y="192649"/>
                  </a:lnTo>
                  <a:lnTo>
                    <a:pt x="3893816" y="235994"/>
                  </a:lnTo>
                  <a:lnTo>
                    <a:pt x="3897503" y="281686"/>
                  </a:lnTo>
                  <a:lnTo>
                    <a:pt x="3897503" y="1408429"/>
                  </a:lnTo>
                  <a:lnTo>
                    <a:pt x="3893816" y="1454121"/>
                  </a:lnTo>
                  <a:lnTo>
                    <a:pt x="3883142" y="1497466"/>
                  </a:lnTo>
                  <a:lnTo>
                    <a:pt x="3866062" y="1537882"/>
                  </a:lnTo>
                  <a:lnTo>
                    <a:pt x="3843155" y="1574791"/>
                  </a:lnTo>
                  <a:lnTo>
                    <a:pt x="3815000" y="1607613"/>
                  </a:lnTo>
                  <a:lnTo>
                    <a:pt x="3782178" y="1635768"/>
                  </a:lnTo>
                  <a:lnTo>
                    <a:pt x="3745269" y="1658675"/>
                  </a:lnTo>
                  <a:lnTo>
                    <a:pt x="3704853" y="1675755"/>
                  </a:lnTo>
                  <a:lnTo>
                    <a:pt x="3661508" y="1686429"/>
                  </a:lnTo>
                  <a:lnTo>
                    <a:pt x="3615817" y="1690115"/>
                  </a:lnTo>
                  <a:lnTo>
                    <a:pt x="281686" y="1690115"/>
                  </a:lnTo>
                  <a:lnTo>
                    <a:pt x="235994" y="1686429"/>
                  </a:lnTo>
                  <a:lnTo>
                    <a:pt x="192649" y="1675755"/>
                  </a:lnTo>
                  <a:lnTo>
                    <a:pt x="152233" y="1658675"/>
                  </a:lnTo>
                  <a:lnTo>
                    <a:pt x="115324" y="1635768"/>
                  </a:lnTo>
                  <a:lnTo>
                    <a:pt x="82502" y="1607613"/>
                  </a:lnTo>
                  <a:lnTo>
                    <a:pt x="54347" y="1574791"/>
                  </a:lnTo>
                  <a:lnTo>
                    <a:pt x="31440" y="1537882"/>
                  </a:lnTo>
                  <a:lnTo>
                    <a:pt x="14360" y="1497466"/>
                  </a:lnTo>
                  <a:lnTo>
                    <a:pt x="3686" y="1454121"/>
                  </a:lnTo>
                  <a:lnTo>
                    <a:pt x="0" y="1408429"/>
                  </a:lnTo>
                  <a:lnTo>
                    <a:pt x="0" y="281686"/>
                  </a:lnTo>
                  <a:close/>
                </a:path>
              </a:pathLst>
            </a:custGeom>
            <a:ln w="5715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66976" y="2186178"/>
            <a:ext cx="35458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 marR="5080" indent="-457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dropdown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75095" y="1710308"/>
            <a:ext cx="4226560" cy="1747520"/>
            <a:chOff x="6475095" y="1710308"/>
            <a:chExt cx="4226560" cy="1747520"/>
          </a:xfrm>
        </p:grpSpPr>
        <p:sp>
          <p:nvSpPr>
            <p:cNvPr id="9" name="object 9"/>
            <p:cNvSpPr/>
            <p:nvPr/>
          </p:nvSpPr>
          <p:spPr>
            <a:xfrm>
              <a:off x="6503670" y="1738883"/>
              <a:ext cx="4169410" cy="1690370"/>
            </a:xfrm>
            <a:custGeom>
              <a:avLst/>
              <a:gdLst/>
              <a:ahLst/>
              <a:cxnLst/>
              <a:rect l="l" t="t" r="r" b="b"/>
              <a:pathLst>
                <a:path w="4169409" h="1690370">
                  <a:moveTo>
                    <a:pt x="3887597" y="0"/>
                  </a:moveTo>
                  <a:lnTo>
                    <a:pt x="281685" y="0"/>
                  </a:lnTo>
                  <a:lnTo>
                    <a:pt x="235994" y="3686"/>
                  </a:lnTo>
                  <a:lnTo>
                    <a:pt x="192649" y="14360"/>
                  </a:lnTo>
                  <a:lnTo>
                    <a:pt x="152233" y="31440"/>
                  </a:lnTo>
                  <a:lnTo>
                    <a:pt x="115324" y="54347"/>
                  </a:lnTo>
                  <a:lnTo>
                    <a:pt x="82502" y="82502"/>
                  </a:lnTo>
                  <a:lnTo>
                    <a:pt x="54347" y="115324"/>
                  </a:lnTo>
                  <a:lnTo>
                    <a:pt x="31440" y="152233"/>
                  </a:lnTo>
                  <a:lnTo>
                    <a:pt x="14360" y="192649"/>
                  </a:lnTo>
                  <a:lnTo>
                    <a:pt x="3686" y="235994"/>
                  </a:lnTo>
                  <a:lnTo>
                    <a:pt x="0" y="281686"/>
                  </a:lnTo>
                  <a:lnTo>
                    <a:pt x="0" y="1408429"/>
                  </a:lnTo>
                  <a:lnTo>
                    <a:pt x="3686" y="1454121"/>
                  </a:lnTo>
                  <a:lnTo>
                    <a:pt x="14360" y="1497466"/>
                  </a:lnTo>
                  <a:lnTo>
                    <a:pt x="31440" y="1537882"/>
                  </a:lnTo>
                  <a:lnTo>
                    <a:pt x="54347" y="1574791"/>
                  </a:lnTo>
                  <a:lnTo>
                    <a:pt x="82502" y="1607613"/>
                  </a:lnTo>
                  <a:lnTo>
                    <a:pt x="115324" y="1635768"/>
                  </a:lnTo>
                  <a:lnTo>
                    <a:pt x="152233" y="1658675"/>
                  </a:lnTo>
                  <a:lnTo>
                    <a:pt x="192649" y="1675755"/>
                  </a:lnTo>
                  <a:lnTo>
                    <a:pt x="235994" y="1686429"/>
                  </a:lnTo>
                  <a:lnTo>
                    <a:pt x="281685" y="1690115"/>
                  </a:lnTo>
                  <a:lnTo>
                    <a:pt x="3887597" y="1690115"/>
                  </a:lnTo>
                  <a:lnTo>
                    <a:pt x="3933288" y="1686429"/>
                  </a:lnTo>
                  <a:lnTo>
                    <a:pt x="3976633" y="1675755"/>
                  </a:lnTo>
                  <a:lnTo>
                    <a:pt x="4017049" y="1658675"/>
                  </a:lnTo>
                  <a:lnTo>
                    <a:pt x="4053958" y="1635768"/>
                  </a:lnTo>
                  <a:lnTo>
                    <a:pt x="4086780" y="1607613"/>
                  </a:lnTo>
                  <a:lnTo>
                    <a:pt x="4114935" y="1574791"/>
                  </a:lnTo>
                  <a:lnTo>
                    <a:pt x="4137842" y="1537882"/>
                  </a:lnTo>
                  <a:lnTo>
                    <a:pt x="4154922" y="1497466"/>
                  </a:lnTo>
                  <a:lnTo>
                    <a:pt x="4165596" y="1454121"/>
                  </a:lnTo>
                  <a:lnTo>
                    <a:pt x="4169282" y="1408429"/>
                  </a:lnTo>
                  <a:lnTo>
                    <a:pt x="4169282" y="281686"/>
                  </a:lnTo>
                  <a:lnTo>
                    <a:pt x="4165596" y="235994"/>
                  </a:lnTo>
                  <a:lnTo>
                    <a:pt x="4154922" y="192649"/>
                  </a:lnTo>
                  <a:lnTo>
                    <a:pt x="4137842" y="152233"/>
                  </a:lnTo>
                  <a:lnTo>
                    <a:pt x="4114935" y="115324"/>
                  </a:lnTo>
                  <a:lnTo>
                    <a:pt x="4086780" y="82502"/>
                  </a:lnTo>
                  <a:lnTo>
                    <a:pt x="4053958" y="54347"/>
                  </a:lnTo>
                  <a:lnTo>
                    <a:pt x="4017049" y="31440"/>
                  </a:lnTo>
                  <a:lnTo>
                    <a:pt x="3976633" y="14360"/>
                  </a:lnTo>
                  <a:lnTo>
                    <a:pt x="3933288" y="3686"/>
                  </a:lnTo>
                  <a:lnTo>
                    <a:pt x="388759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03670" y="1738883"/>
              <a:ext cx="4169410" cy="1690370"/>
            </a:xfrm>
            <a:custGeom>
              <a:avLst/>
              <a:gdLst/>
              <a:ahLst/>
              <a:cxnLst/>
              <a:rect l="l" t="t" r="r" b="b"/>
              <a:pathLst>
                <a:path w="4169409" h="1690370">
                  <a:moveTo>
                    <a:pt x="0" y="281686"/>
                  </a:moveTo>
                  <a:lnTo>
                    <a:pt x="3686" y="235994"/>
                  </a:lnTo>
                  <a:lnTo>
                    <a:pt x="14360" y="192649"/>
                  </a:lnTo>
                  <a:lnTo>
                    <a:pt x="31440" y="152233"/>
                  </a:lnTo>
                  <a:lnTo>
                    <a:pt x="54347" y="115324"/>
                  </a:lnTo>
                  <a:lnTo>
                    <a:pt x="82502" y="82502"/>
                  </a:lnTo>
                  <a:lnTo>
                    <a:pt x="115324" y="54347"/>
                  </a:lnTo>
                  <a:lnTo>
                    <a:pt x="152233" y="31440"/>
                  </a:lnTo>
                  <a:lnTo>
                    <a:pt x="192649" y="14360"/>
                  </a:lnTo>
                  <a:lnTo>
                    <a:pt x="235994" y="3686"/>
                  </a:lnTo>
                  <a:lnTo>
                    <a:pt x="281685" y="0"/>
                  </a:lnTo>
                  <a:lnTo>
                    <a:pt x="3887597" y="0"/>
                  </a:lnTo>
                  <a:lnTo>
                    <a:pt x="3933288" y="3686"/>
                  </a:lnTo>
                  <a:lnTo>
                    <a:pt x="3976633" y="14360"/>
                  </a:lnTo>
                  <a:lnTo>
                    <a:pt x="4017049" y="31440"/>
                  </a:lnTo>
                  <a:lnTo>
                    <a:pt x="4053958" y="54347"/>
                  </a:lnTo>
                  <a:lnTo>
                    <a:pt x="4086780" y="82502"/>
                  </a:lnTo>
                  <a:lnTo>
                    <a:pt x="4114935" y="115324"/>
                  </a:lnTo>
                  <a:lnTo>
                    <a:pt x="4137842" y="152233"/>
                  </a:lnTo>
                  <a:lnTo>
                    <a:pt x="4154922" y="192649"/>
                  </a:lnTo>
                  <a:lnTo>
                    <a:pt x="4165596" y="235994"/>
                  </a:lnTo>
                  <a:lnTo>
                    <a:pt x="4169282" y="281686"/>
                  </a:lnTo>
                  <a:lnTo>
                    <a:pt x="4169282" y="1408429"/>
                  </a:lnTo>
                  <a:lnTo>
                    <a:pt x="4165596" y="1454121"/>
                  </a:lnTo>
                  <a:lnTo>
                    <a:pt x="4154922" y="1497466"/>
                  </a:lnTo>
                  <a:lnTo>
                    <a:pt x="4137842" y="1537882"/>
                  </a:lnTo>
                  <a:lnTo>
                    <a:pt x="4114935" y="1574791"/>
                  </a:lnTo>
                  <a:lnTo>
                    <a:pt x="4086780" y="1607613"/>
                  </a:lnTo>
                  <a:lnTo>
                    <a:pt x="4053958" y="1635768"/>
                  </a:lnTo>
                  <a:lnTo>
                    <a:pt x="4017049" y="1658675"/>
                  </a:lnTo>
                  <a:lnTo>
                    <a:pt x="3976633" y="1675755"/>
                  </a:lnTo>
                  <a:lnTo>
                    <a:pt x="3933288" y="1686429"/>
                  </a:lnTo>
                  <a:lnTo>
                    <a:pt x="3887597" y="1690115"/>
                  </a:lnTo>
                  <a:lnTo>
                    <a:pt x="281685" y="1690115"/>
                  </a:lnTo>
                  <a:lnTo>
                    <a:pt x="235994" y="1686429"/>
                  </a:lnTo>
                  <a:lnTo>
                    <a:pt x="192649" y="1675755"/>
                  </a:lnTo>
                  <a:lnTo>
                    <a:pt x="152233" y="1658675"/>
                  </a:lnTo>
                  <a:lnTo>
                    <a:pt x="115324" y="1635768"/>
                  </a:lnTo>
                  <a:lnTo>
                    <a:pt x="82502" y="1607613"/>
                  </a:lnTo>
                  <a:lnTo>
                    <a:pt x="54347" y="1574791"/>
                  </a:lnTo>
                  <a:lnTo>
                    <a:pt x="31440" y="1537882"/>
                  </a:lnTo>
                  <a:lnTo>
                    <a:pt x="14360" y="1497466"/>
                  </a:lnTo>
                  <a:lnTo>
                    <a:pt x="3686" y="1454121"/>
                  </a:lnTo>
                  <a:lnTo>
                    <a:pt x="0" y="1408429"/>
                  </a:lnTo>
                  <a:lnTo>
                    <a:pt x="0" y="281686"/>
                  </a:lnTo>
                  <a:close/>
                </a:path>
              </a:pathLst>
            </a:custGeom>
            <a:ln w="5715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60591" y="1820417"/>
            <a:ext cx="36569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pie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chart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show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successful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launches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count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sites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vs.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failed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counts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6361" y="2469642"/>
            <a:ext cx="4877435" cy="3199765"/>
            <a:chOff x="1626361" y="2469642"/>
            <a:chExt cx="4877435" cy="3199765"/>
          </a:xfrm>
        </p:grpSpPr>
        <p:sp>
          <p:nvSpPr>
            <p:cNvPr id="13" name="object 13"/>
            <p:cNvSpPr/>
            <p:nvPr/>
          </p:nvSpPr>
          <p:spPr>
            <a:xfrm>
              <a:off x="5688329" y="2469642"/>
              <a:ext cx="815340" cy="228600"/>
            </a:xfrm>
            <a:custGeom>
              <a:avLst/>
              <a:gdLst/>
              <a:ahLst/>
              <a:cxnLst/>
              <a:rect l="l" t="t" r="r" b="b"/>
              <a:pathLst>
                <a:path w="815340" h="228600">
                  <a:moveTo>
                    <a:pt x="586740" y="0"/>
                  </a:moveTo>
                  <a:lnTo>
                    <a:pt x="586740" y="228600"/>
                  </a:lnTo>
                  <a:lnTo>
                    <a:pt x="739140" y="152400"/>
                  </a:lnTo>
                  <a:lnTo>
                    <a:pt x="624840" y="152400"/>
                  </a:lnTo>
                  <a:lnTo>
                    <a:pt x="624840" y="76200"/>
                  </a:lnTo>
                  <a:lnTo>
                    <a:pt x="739140" y="76200"/>
                  </a:lnTo>
                  <a:lnTo>
                    <a:pt x="586740" y="0"/>
                  </a:lnTo>
                  <a:close/>
                </a:path>
                <a:path w="815340" h="228600">
                  <a:moveTo>
                    <a:pt x="586740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586740" y="152400"/>
                  </a:lnTo>
                  <a:lnTo>
                    <a:pt x="586740" y="76200"/>
                  </a:lnTo>
                  <a:close/>
                </a:path>
                <a:path w="815340" h="228600">
                  <a:moveTo>
                    <a:pt x="739140" y="76200"/>
                  </a:moveTo>
                  <a:lnTo>
                    <a:pt x="624840" y="76200"/>
                  </a:lnTo>
                  <a:lnTo>
                    <a:pt x="624840" y="152400"/>
                  </a:lnTo>
                  <a:lnTo>
                    <a:pt x="739140" y="152400"/>
                  </a:lnTo>
                  <a:lnTo>
                    <a:pt x="815340" y="114300"/>
                  </a:lnTo>
                  <a:lnTo>
                    <a:pt x="739140" y="762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4936" y="3950589"/>
              <a:ext cx="3897629" cy="1690370"/>
            </a:xfrm>
            <a:custGeom>
              <a:avLst/>
              <a:gdLst/>
              <a:ahLst/>
              <a:cxnLst/>
              <a:rect l="l" t="t" r="r" b="b"/>
              <a:pathLst>
                <a:path w="3897629" h="1690370">
                  <a:moveTo>
                    <a:pt x="3615690" y="0"/>
                  </a:moveTo>
                  <a:lnTo>
                    <a:pt x="281686" y="0"/>
                  </a:lnTo>
                  <a:lnTo>
                    <a:pt x="235994" y="3686"/>
                  </a:lnTo>
                  <a:lnTo>
                    <a:pt x="192649" y="14360"/>
                  </a:lnTo>
                  <a:lnTo>
                    <a:pt x="152233" y="31440"/>
                  </a:lnTo>
                  <a:lnTo>
                    <a:pt x="115324" y="54347"/>
                  </a:lnTo>
                  <a:lnTo>
                    <a:pt x="82502" y="82502"/>
                  </a:lnTo>
                  <a:lnTo>
                    <a:pt x="54347" y="115324"/>
                  </a:lnTo>
                  <a:lnTo>
                    <a:pt x="31440" y="152233"/>
                  </a:lnTo>
                  <a:lnTo>
                    <a:pt x="14360" y="192649"/>
                  </a:lnTo>
                  <a:lnTo>
                    <a:pt x="3686" y="235994"/>
                  </a:lnTo>
                  <a:lnTo>
                    <a:pt x="0" y="281686"/>
                  </a:lnTo>
                  <a:lnTo>
                    <a:pt x="0" y="1408430"/>
                  </a:lnTo>
                  <a:lnTo>
                    <a:pt x="3686" y="1454122"/>
                  </a:lnTo>
                  <a:lnTo>
                    <a:pt x="14360" y="1497467"/>
                  </a:lnTo>
                  <a:lnTo>
                    <a:pt x="31440" y="1537885"/>
                  </a:lnTo>
                  <a:lnTo>
                    <a:pt x="54347" y="1574796"/>
                  </a:lnTo>
                  <a:lnTo>
                    <a:pt x="82502" y="1607619"/>
                  </a:lnTo>
                  <a:lnTo>
                    <a:pt x="115324" y="1635776"/>
                  </a:lnTo>
                  <a:lnTo>
                    <a:pt x="152233" y="1658685"/>
                  </a:lnTo>
                  <a:lnTo>
                    <a:pt x="192649" y="1675767"/>
                  </a:lnTo>
                  <a:lnTo>
                    <a:pt x="235994" y="1686441"/>
                  </a:lnTo>
                  <a:lnTo>
                    <a:pt x="281686" y="1690128"/>
                  </a:lnTo>
                  <a:lnTo>
                    <a:pt x="3615690" y="1690128"/>
                  </a:lnTo>
                  <a:lnTo>
                    <a:pt x="3661381" y="1686441"/>
                  </a:lnTo>
                  <a:lnTo>
                    <a:pt x="3704726" y="1675767"/>
                  </a:lnTo>
                  <a:lnTo>
                    <a:pt x="3745142" y="1658685"/>
                  </a:lnTo>
                  <a:lnTo>
                    <a:pt x="3782051" y="1635776"/>
                  </a:lnTo>
                  <a:lnTo>
                    <a:pt x="3814873" y="1607619"/>
                  </a:lnTo>
                  <a:lnTo>
                    <a:pt x="3843028" y="1574796"/>
                  </a:lnTo>
                  <a:lnTo>
                    <a:pt x="3865935" y="1537885"/>
                  </a:lnTo>
                  <a:lnTo>
                    <a:pt x="3883015" y="1497467"/>
                  </a:lnTo>
                  <a:lnTo>
                    <a:pt x="3893689" y="1454122"/>
                  </a:lnTo>
                  <a:lnTo>
                    <a:pt x="3897376" y="1408430"/>
                  </a:lnTo>
                  <a:lnTo>
                    <a:pt x="3897376" y="281686"/>
                  </a:lnTo>
                  <a:lnTo>
                    <a:pt x="3893689" y="235994"/>
                  </a:lnTo>
                  <a:lnTo>
                    <a:pt x="3883015" y="192649"/>
                  </a:lnTo>
                  <a:lnTo>
                    <a:pt x="3865935" y="152233"/>
                  </a:lnTo>
                  <a:lnTo>
                    <a:pt x="3843028" y="115324"/>
                  </a:lnTo>
                  <a:lnTo>
                    <a:pt x="3814873" y="82502"/>
                  </a:lnTo>
                  <a:lnTo>
                    <a:pt x="3782051" y="54347"/>
                  </a:lnTo>
                  <a:lnTo>
                    <a:pt x="3745142" y="31440"/>
                  </a:lnTo>
                  <a:lnTo>
                    <a:pt x="3704726" y="14360"/>
                  </a:lnTo>
                  <a:lnTo>
                    <a:pt x="3661381" y="3686"/>
                  </a:lnTo>
                  <a:lnTo>
                    <a:pt x="361569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4936" y="3950589"/>
              <a:ext cx="3897629" cy="1690370"/>
            </a:xfrm>
            <a:custGeom>
              <a:avLst/>
              <a:gdLst/>
              <a:ahLst/>
              <a:cxnLst/>
              <a:rect l="l" t="t" r="r" b="b"/>
              <a:pathLst>
                <a:path w="3897629" h="1690370">
                  <a:moveTo>
                    <a:pt x="0" y="281686"/>
                  </a:moveTo>
                  <a:lnTo>
                    <a:pt x="3686" y="235994"/>
                  </a:lnTo>
                  <a:lnTo>
                    <a:pt x="14360" y="192649"/>
                  </a:lnTo>
                  <a:lnTo>
                    <a:pt x="31440" y="152233"/>
                  </a:lnTo>
                  <a:lnTo>
                    <a:pt x="54347" y="115324"/>
                  </a:lnTo>
                  <a:lnTo>
                    <a:pt x="82502" y="82502"/>
                  </a:lnTo>
                  <a:lnTo>
                    <a:pt x="115324" y="54347"/>
                  </a:lnTo>
                  <a:lnTo>
                    <a:pt x="152233" y="31440"/>
                  </a:lnTo>
                  <a:lnTo>
                    <a:pt x="192649" y="14360"/>
                  </a:lnTo>
                  <a:lnTo>
                    <a:pt x="235994" y="3686"/>
                  </a:lnTo>
                  <a:lnTo>
                    <a:pt x="281686" y="0"/>
                  </a:lnTo>
                  <a:lnTo>
                    <a:pt x="3615690" y="0"/>
                  </a:lnTo>
                  <a:lnTo>
                    <a:pt x="3661381" y="3686"/>
                  </a:lnTo>
                  <a:lnTo>
                    <a:pt x="3704726" y="14360"/>
                  </a:lnTo>
                  <a:lnTo>
                    <a:pt x="3745142" y="31440"/>
                  </a:lnTo>
                  <a:lnTo>
                    <a:pt x="3782051" y="54347"/>
                  </a:lnTo>
                  <a:lnTo>
                    <a:pt x="3814873" y="82502"/>
                  </a:lnTo>
                  <a:lnTo>
                    <a:pt x="3843028" y="115324"/>
                  </a:lnTo>
                  <a:lnTo>
                    <a:pt x="3865935" y="152233"/>
                  </a:lnTo>
                  <a:lnTo>
                    <a:pt x="3883015" y="192649"/>
                  </a:lnTo>
                  <a:lnTo>
                    <a:pt x="3893689" y="235994"/>
                  </a:lnTo>
                  <a:lnTo>
                    <a:pt x="3897376" y="281686"/>
                  </a:lnTo>
                  <a:lnTo>
                    <a:pt x="3897376" y="1408430"/>
                  </a:lnTo>
                  <a:lnTo>
                    <a:pt x="3893689" y="1454122"/>
                  </a:lnTo>
                  <a:lnTo>
                    <a:pt x="3883015" y="1497467"/>
                  </a:lnTo>
                  <a:lnTo>
                    <a:pt x="3865935" y="1537885"/>
                  </a:lnTo>
                  <a:lnTo>
                    <a:pt x="3843028" y="1574796"/>
                  </a:lnTo>
                  <a:lnTo>
                    <a:pt x="3814873" y="1607619"/>
                  </a:lnTo>
                  <a:lnTo>
                    <a:pt x="3782051" y="1635776"/>
                  </a:lnTo>
                  <a:lnTo>
                    <a:pt x="3745142" y="1658685"/>
                  </a:lnTo>
                  <a:lnTo>
                    <a:pt x="3704726" y="1675767"/>
                  </a:lnTo>
                  <a:lnTo>
                    <a:pt x="3661381" y="1686441"/>
                  </a:lnTo>
                  <a:lnTo>
                    <a:pt x="3615690" y="1690128"/>
                  </a:lnTo>
                  <a:lnTo>
                    <a:pt x="281686" y="1690128"/>
                  </a:lnTo>
                  <a:lnTo>
                    <a:pt x="235994" y="1686441"/>
                  </a:lnTo>
                  <a:lnTo>
                    <a:pt x="192649" y="1675767"/>
                  </a:lnTo>
                  <a:lnTo>
                    <a:pt x="152233" y="1658685"/>
                  </a:lnTo>
                  <a:lnTo>
                    <a:pt x="115324" y="1635776"/>
                  </a:lnTo>
                  <a:lnTo>
                    <a:pt x="82502" y="1607619"/>
                  </a:lnTo>
                  <a:lnTo>
                    <a:pt x="54347" y="1574796"/>
                  </a:lnTo>
                  <a:lnTo>
                    <a:pt x="31440" y="1537885"/>
                  </a:lnTo>
                  <a:lnTo>
                    <a:pt x="14360" y="1497467"/>
                  </a:lnTo>
                  <a:lnTo>
                    <a:pt x="3686" y="1454122"/>
                  </a:lnTo>
                  <a:lnTo>
                    <a:pt x="0" y="1408430"/>
                  </a:lnTo>
                  <a:lnTo>
                    <a:pt x="0" y="281686"/>
                  </a:lnTo>
                  <a:close/>
                </a:path>
              </a:pathLst>
            </a:custGeom>
            <a:ln w="5715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96236" y="4032630"/>
            <a:ext cx="342011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98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4: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scatter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chart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mass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vs.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success rate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booster versions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30533" y="3429000"/>
            <a:ext cx="5565140" cy="2293620"/>
            <a:chOff x="5230533" y="3429000"/>
            <a:chExt cx="5565140" cy="2293620"/>
          </a:xfrm>
        </p:grpSpPr>
        <p:sp>
          <p:nvSpPr>
            <p:cNvPr id="18" name="object 18"/>
            <p:cNvSpPr/>
            <p:nvPr/>
          </p:nvSpPr>
          <p:spPr>
            <a:xfrm>
              <a:off x="8474075" y="3429000"/>
              <a:ext cx="228600" cy="612140"/>
            </a:xfrm>
            <a:custGeom>
              <a:avLst/>
              <a:gdLst/>
              <a:ahLst/>
              <a:cxnLst/>
              <a:rect l="l" t="t" r="r" b="b"/>
              <a:pathLst>
                <a:path w="228600" h="612139">
                  <a:moveTo>
                    <a:pt x="76200" y="383413"/>
                  </a:moveTo>
                  <a:lnTo>
                    <a:pt x="0" y="383413"/>
                  </a:lnTo>
                  <a:lnTo>
                    <a:pt x="114300" y="612013"/>
                  </a:lnTo>
                  <a:lnTo>
                    <a:pt x="209550" y="421513"/>
                  </a:lnTo>
                  <a:lnTo>
                    <a:pt x="76200" y="421513"/>
                  </a:lnTo>
                  <a:lnTo>
                    <a:pt x="76200" y="383413"/>
                  </a:lnTo>
                  <a:close/>
                </a:path>
                <a:path w="228600" h="612139">
                  <a:moveTo>
                    <a:pt x="152400" y="0"/>
                  </a:moveTo>
                  <a:lnTo>
                    <a:pt x="76200" y="0"/>
                  </a:lnTo>
                  <a:lnTo>
                    <a:pt x="76200" y="421513"/>
                  </a:lnTo>
                  <a:lnTo>
                    <a:pt x="152400" y="421513"/>
                  </a:lnTo>
                  <a:lnTo>
                    <a:pt x="152400" y="0"/>
                  </a:lnTo>
                  <a:close/>
                </a:path>
                <a:path w="228600" h="612139">
                  <a:moveTo>
                    <a:pt x="228600" y="383413"/>
                  </a:moveTo>
                  <a:lnTo>
                    <a:pt x="152400" y="383413"/>
                  </a:lnTo>
                  <a:lnTo>
                    <a:pt x="152400" y="421513"/>
                  </a:lnTo>
                  <a:lnTo>
                    <a:pt x="209550" y="421513"/>
                  </a:lnTo>
                  <a:lnTo>
                    <a:pt x="228600" y="38341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0533" y="4645367"/>
              <a:ext cx="1200581" cy="48153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503669" y="4013073"/>
              <a:ext cx="4272915" cy="1690370"/>
            </a:xfrm>
            <a:custGeom>
              <a:avLst/>
              <a:gdLst/>
              <a:ahLst/>
              <a:cxnLst/>
              <a:rect l="l" t="t" r="r" b="b"/>
              <a:pathLst>
                <a:path w="4272915" h="1690370">
                  <a:moveTo>
                    <a:pt x="3990848" y="0"/>
                  </a:moveTo>
                  <a:lnTo>
                    <a:pt x="281685" y="0"/>
                  </a:lnTo>
                  <a:lnTo>
                    <a:pt x="235994" y="3686"/>
                  </a:lnTo>
                  <a:lnTo>
                    <a:pt x="192649" y="14360"/>
                  </a:lnTo>
                  <a:lnTo>
                    <a:pt x="152233" y="31440"/>
                  </a:lnTo>
                  <a:lnTo>
                    <a:pt x="115324" y="54347"/>
                  </a:lnTo>
                  <a:lnTo>
                    <a:pt x="82502" y="82502"/>
                  </a:lnTo>
                  <a:lnTo>
                    <a:pt x="54347" y="115324"/>
                  </a:lnTo>
                  <a:lnTo>
                    <a:pt x="31440" y="152233"/>
                  </a:lnTo>
                  <a:lnTo>
                    <a:pt x="14360" y="192649"/>
                  </a:lnTo>
                  <a:lnTo>
                    <a:pt x="3686" y="235994"/>
                  </a:lnTo>
                  <a:lnTo>
                    <a:pt x="0" y="281685"/>
                  </a:lnTo>
                  <a:lnTo>
                    <a:pt x="0" y="1408430"/>
                  </a:lnTo>
                  <a:lnTo>
                    <a:pt x="3686" y="1454121"/>
                  </a:lnTo>
                  <a:lnTo>
                    <a:pt x="14360" y="1497464"/>
                  </a:lnTo>
                  <a:lnTo>
                    <a:pt x="31440" y="1537880"/>
                  </a:lnTo>
                  <a:lnTo>
                    <a:pt x="54347" y="1574787"/>
                  </a:lnTo>
                  <a:lnTo>
                    <a:pt x="82502" y="1607607"/>
                  </a:lnTo>
                  <a:lnTo>
                    <a:pt x="115324" y="1635759"/>
                  </a:lnTo>
                  <a:lnTo>
                    <a:pt x="152233" y="1658665"/>
                  </a:lnTo>
                  <a:lnTo>
                    <a:pt x="192649" y="1675744"/>
                  </a:lnTo>
                  <a:lnTo>
                    <a:pt x="235994" y="1686416"/>
                  </a:lnTo>
                  <a:lnTo>
                    <a:pt x="281685" y="1690103"/>
                  </a:lnTo>
                  <a:lnTo>
                    <a:pt x="3990848" y="1690103"/>
                  </a:lnTo>
                  <a:lnTo>
                    <a:pt x="4036539" y="1686416"/>
                  </a:lnTo>
                  <a:lnTo>
                    <a:pt x="4079884" y="1675744"/>
                  </a:lnTo>
                  <a:lnTo>
                    <a:pt x="4120300" y="1658665"/>
                  </a:lnTo>
                  <a:lnTo>
                    <a:pt x="4157209" y="1635759"/>
                  </a:lnTo>
                  <a:lnTo>
                    <a:pt x="4190031" y="1607607"/>
                  </a:lnTo>
                  <a:lnTo>
                    <a:pt x="4218186" y="1574787"/>
                  </a:lnTo>
                  <a:lnTo>
                    <a:pt x="4241093" y="1537880"/>
                  </a:lnTo>
                  <a:lnTo>
                    <a:pt x="4258173" y="1497464"/>
                  </a:lnTo>
                  <a:lnTo>
                    <a:pt x="4268847" y="1454121"/>
                  </a:lnTo>
                  <a:lnTo>
                    <a:pt x="4272533" y="1408430"/>
                  </a:lnTo>
                  <a:lnTo>
                    <a:pt x="4272533" y="281685"/>
                  </a:lnTo>
                  <a:lnTo>
                    <a:pt x="4268847" y="235994"/>
                  </a:lnTo>
                  <a:lnTo>
                    <a:pt x="4258173" y="192649"/>
                  </a:lnTo>
                  <a:lnTo>
                    <a:pt x="4241093" y="152233"/>
                  </a:lnTo>
                  <a:lnTo>
                    <a:pt x="4218186" y="115324"/>
                  </a:lnTo>
                  <a:lnTo>
                    <a:pt x="4190031" y="82502"/>
                  </a:lnTo>
                  <a:lnTo>
                    <a:pt x="4157209" y="54347"/>
                  </a:lnTo>
                  <a:lnTo>
                    <a:pt x="4120300" y="31440"/>
                  </a:lnTo>
                  <a:lnTo>
                    <a:pt x="4079884" y="14360"/>
                  </a:lnTo>
                  <a:lnTo>
                    <a:pt x="4036539" y="3686"/>
                  </a:lnTo>
                  <a:lnTo>
                    <a:pt x="399084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03669" y="4013073"/>
              <a:ext cx="4272915" cy="1690370"/>
            </a:xfrm>
            <a:custGeom>
              <a:avLst/>
              <a:gdLst/>
              <a:ahLst/>
              <a:cxnLst/>
              <a:rect l="l" t="t" r="r" b="b"/>
              <a:pathLst>
                <a:path w="4272915" h="1690370">
                  <a:moveTo>
                    <a:pt x="0" y="281685"/>
                  </a:moveTo>
                  <a:lnTo>
                    <a:pt x="3686" y="235994"/>
                  </a:lnTo>
                  <a:lnTo>
                    <a:pt x="14360" y="192649"/>
                  </a:lnTo>
                  <a:lnTo>
                    <a:pt x="31440" y="152233"/>
                  </a:lnTo>
                  <a:lnTo>
                    <a:pt x="54347" y="115324"/>
                  </a:lnTo>
                  <a:lnTo>
                    <a:pt x="82502" y="82502"/>
                  </a:lnTo>
                  <a:lnTo>
                    <a:pt x="115324" y="54347"/>
                  </a:lnTo>
                  <a:lnTo>
                    <a:pt x="152233" y="31440"/>
                  </a:lnTo>
                  <a:lnTo>
                    <a:pt x="192649" y="14360"/>
                  </a:lnTo>
                  <a:lnTo>
                    <a:pt x="235994" y="3686"/>
                  </a:lnTo>
                  <a:lnTo>
                    <a:pt x="281685" y="0"/>
                  </a:lnTo>
                  <a:lnTo>
                    <a:pt x="3990848" y="0"/>
                  </a:lnTo>
                  <a:lnTo>
                    <a:pt x="4036539" y="3686"/>
                  </a:lnTo>
                  <a:lnTo>
                    <a:pt x="4079884" y="14360"/>
                  </a:lnTo>
                  <a:lnTo>
                    <a:pt x="4120300" y="31440"/>
                  </a:lnTo>
                  <a:lnTo>
                    <a:pt x="4157209" y="54347"/>
                  </a:lnTo>
                  <a:lnTo>
                    <a:pt x="4190031" y="82502"/>
                  </a:lnTo>
                  <a:lnTo>
                    <a:pt x="4218186" y="115324"/>
                  </a:lnTo>
                  <a:lnTo>
                    <a:pt x="4241093" y="152233"/>
                  </a:lnTo>
                  <a:lnTo>
                    <a:pt x="4258173" y="192649"/>
                  </a:lnTo>
                  <a:lnTo>
                    <a:pt x="4268847" y="235994"/>
                  </a:lnTo>
                  <a:lnTo>
                    <a:pt x="4272533" y="281685"/>
                  </a:lnTo>
                  <a:lnTo>
                    <a:pt x="4272533" y="1408430"/>
                  </a:lnTo>
                  <a:lnTo>
                    <a:pt x="4268847" y="1454121"/>
                  </a:lnTo>
                  <a:lnTo>
                    <a:pt x="4258173" y="1497464"/>
                  </a:lnTo>
                  <a:lnTo>
                    <a:pt x="4241093" y="1537880"/>
                  </a:lnTo>
                  <a:lnTo>
                    <a:pt x="4218186" y="1574787"/>
                  </a:lnTo>
                  <a:lnTo>
                    <a:pt x="4190031" y="1607607"/>
                  </a:lnTo>
                  <a:lnTo>
                    <a:pt x="4157209" y="1635759"/>
                  </a:lnTo>
                  <a:lnTo>
                    <a:pt x="4120300" y="1658665"/>
                  </a:lnTo>
                  <a:lnTo>
                    <a:pt x="4079884" y="1675744"/>
                  </a:lnTo>
                  <a:lnTo>
                    <a:pt x="4036539" y="1686416"/>
                  </a:lnTo>
                  <a:lnTo>
                    <a:pt x="3990848" y="1690103"/>
                  </a:lnTo>
                  <a:lnTo>
                    <a:pt x="281685" y="1690103"/>
                  </a:lnTo>
                  <a:lnTo>
                    <a:pt x="235994" y="1686416"/>
                  </a:lnTo>
                  <a:lnTo>
                    <a:pt x="192649" y="1675744"/>
                  </a:lnTo>
                  <a:lnTo>
                    <a:pt x="152233" y="1658665"/>
                  </a:lnTo>
                  <a:lnTo>
                    <a:pt x="115324" y="1635759"/>
                  </a:lnTo>
                  <a:lnTo>
                    <a:pt x="82502" y="1607607"/>
                  </a:lnTo>
                  <a:lnTo>
                    <a:pt x="54347" y="1574787"/>
                  </a:lnTo>
                  <a:lnTo>
                    <a:pt x="31440" y="1537880"/>
                  </a:lnTo>
                  <a:lnTo>
                    <a:pt x="14360" y="1497464"/>
                  </a:lnTo>
                  <a:lnTo>
                    <a:pt x="3686" y="1454121"/>
                  </a:lnTo>
                  <a:lnTo>
                    <a:pt x="0" y="1408430"/>
                  </a:lnTo>
                  <a:lnTo>
                    <a:pt x="0" y="281685"/>
                  </a:lnTo>
                  <a:close/>
                </a:path>
              </a:pathLst>
            </a:custGeom>
            <a:ln w="38099">
              <a:solidFill>
                <a:srgbClr val="2B46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17093" y="5714491"/>
            <a:ext cx="5633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66135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dashboard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built</a:t>
            </a:r>
            <a:r>
              <a:rPr sz="2800" dirty="0">
                <a:latin typeface="Calibri"/>
                <a:cs typeface="Calibri"/>
              </a:rPr>
              <a:t>	using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Dash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web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1070" y="4396866"/>
            <a:ext cx="37001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015" marR="5080" indent="-61595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slider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payload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6418"/>
            <a:ext cx="105219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0" dirty="0"/>
              <a:t>Predictive</a:t>
            </a:r>
            <a:r>
              <a:rPr sz="4400" spc="-175" dirty="0"/>
              <a:t> </a:t>
            </a:r>
            <a:r>
              <a:rPr sz="4400" spc="-125" dirty="0"/>
              <a:t>Analysis</a:t>
            </a:r>
            <a:r>
              <a:rPr sz="4400" spc="-150" dirty="0"/>
              <a:t> </a:t>
            </a:r>
            <a:r>
              <a:rPr sz="4400" spc="-135" dirty="0"/>
              <a:t>(Classification):</a:t>
            </a:r>
            <a:r>
              <a:rPr sz="4400" spc="-155" dirty="0"/>
              <a:t> </a:t>
            </a:r>
            <a:r>
              <a:rPr sz="4400" spc="-95" dirty="0"/>
              <a:t>Overview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425828" y="1195705"/>
            <a:ext cx="4060190" cy="1583055"/>
            <a:chOff x="1425828" y="1195705"/>
            <a:chExt cx="4060190" cy="1583055"/>
          </a:xfrm>
        </p:grpSpPr>
        <p:sp>
          <p:nvSpPr>
            <p:cNvPr id="4" name="object 4"/>
            <p:cNvSpPr/>
            <p:nvPr/>
          </p:nvSpPr>
          <p:spPr>
            <a:xfrm>
              <a:off x="1432178" y="1202055"/>
              <a:ext cx="4047490" cy="1570355"/>
            </a:xfrm>
            <a:custGeom>
              <a:avLst/>
              <a:gdLst/>
              <a:ahLst/>
              <a:cxnLst/>
              <a:rect l="l" t="t" r="r" b="b"/>
              <a:pathLst>
                <a:path w="4047490" h="1570355">
                  <a:moveTo>
                    <a:pt x="3785616" y="0"/>
                  </a:moveTo>
                  <a:lnTo>
                    <a:pt x="261747" y="0"/>
                  </a:lnTo>
                  <a:lnTo>
                    <a:pt x="214706" y="4213"/>
                  </a:lnTo>
                  <a:lnTo>
                    <a:pt x="170428" y="16363"/>
                  </a:lnTo>
                  <a:lnTo>
                    <a:pt x="129652" y="35710"/>
                  </a:lnTo>
                  <a:lnTo>
                    <a:pt x="93120" y="61517"/>
                  </a:lnTo>
                  <a:lnTo>
                    <a:pt x="61570" y="93046"/>
                  </a:lnTo>
                  <a:lnTo>
                    <a:pt x="35743" y="129558"/>
                  </a:lnTo>
                  <a:lnTo>
                    <a:pt x="16379" y="170317"/>
                  </a:lnTo>
                  <a:lnTo>
                    <a:pt x="4218" y="214583"/>
                  </a:lnTo>
                  <a:lnTo>
                    <a:pt x="0" y="261620"/>
                  </a:lnTo>
                  <a:lnTo>
                    <a:pt x="0" y="1570228"/>
                  </a:lnTo>
                  <a:lnTo>
                    <a:pt x="4047363" y="1570228"/>
                  </a:lnTo>
                  <a:lnTo>
                    <a:pt x="4047363" y="261620"/>
                  </a:lnTo>
                  <a:lnTo>
                    <a:pt x="4043144" y="214583"/>
                  </a:lnTo>
                  <a:lnTo>
                    <a:pt x="4030983" y="170317"/>
                  </a:lnTo>
                  <a:lnTo>
                    <a:pt x="4011619" y="129558"/>
                  </a:lnTo>
                  <a:lnTo>
                    <a:pt x="3985792" y="93046"/>
                  </a:lnTo>
                  <a:lnTo>
                    <a:pt x="3954242" y="61517"/>
                  </a:lnTo>
                  <a:lnTo>
                    <a:pt x="3917710" y="35710"/>
                  </a:lnTo>
                  <a:lnTo>
                    <a:pt x="3876934" y="16363"/>
                  </a:lnTo>
                  <a:lnTo>
                    <a:pt x="3832656" y="4213"/>
                  </a:lnTo>
                  <a:lnTo>
                    <a:pt x="37856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2178" y="1202055"/>
              <a:ext cx="4047490" cy="1570355"/>
            </a:xfrm>
            <a:custGeom>
              <a:avLst/>
              <a:gdLst/>
              <a:ahLst/>
              <a:cxnLst/>
              <a:rect l="l" t="t" r="r" b="b"/>
              <a:pathLst>
                <a:path w="4047490" h="1570355">
                  <a:moveTo>
                    <a:pt x="261747" y="0"/>
                  </a:moveTo>
                  <a:lnTo>
                    <a:pt x="3785616" y="0"/>
                  </a:lnTo>
                  <a:lnTo>
                    <a:pt x="3832656" y="4213"/>
                  </a:lnTo>
                  <a:lnTo>
                    <a:pt x="3876934" y="16363"/>
                  </a:lnTo>
                  <a:lnTo>
                    <a:pt x="3917710" y="35710"/>
                  </a:lnTo>
                  <a:lnTo>
                    <a:pt x="3954242" y="61517"/>
                  </a:lnTo>
                  <a:lnTo>
                    <a:pt x="3985792" y="93046"/>
                  </a:lnTo>
                  <a:lnTo>
                    <a:pt x="4011619" y="129558"/>
                  </a:lnTo>
                  <a:lnTo>
                    <a:pt x="4030983" y="170317"/>
                  </a:lnTo>
                  <a:lnTo>
                    <a:pt x="4043144" y="214583"/>
                  </a:lnTo>
                  <a:lnTo>
                    <a:pt x="4047363" y="261620"/>
                  </a:lnTo>
                  <a:lnTo>
                    <a:pt x="4047363" y="1570228"/>
                  </a:lnTo>
                  <a:lnTo>
                    <a:pt x="0" y="1570228"/>
                  </a:lnTo>
                  <a:lnTo>
                    <a:pt x="0" y="261620"/>
                  </a:lnTo>
                  <a:lnTo>
                    <a:pt x="4218" y="214583"/>
                  </a:lnTo>
                  <a:lnTo>
                    <a:pt x="16379" y="170317"/>
                  </a:lnTo>
                  <a:lnTo>
                    <a:pt x="35743" y="129558"/>
                  </a:lnTo>
                  <a:lnTo>
                    <a:pt x="61570" y="93046"/>
                  </a:lnTo>
                  <a:lnTo>
                    <a:pt x="93120" y="61517"/>
                  </a:lnTo>
                  <a:lnTo>
                    <a:pt x="129652" y="35710"/>
                  </a:lnTo>
                  <a:lnTo>
                    <a:pt x="170428" y="16363"/>
                  </a:lnTo>
                  <a:lnTo>
                    <a:pt x="214706" y="4213"/>
                  </a:lnTo>
                  <a:lnTo>
                    <a:pt x="261747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19908" y="1710054"/>
            <a:ext cx="2271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51496" y="1195705"/>
            <a:ext cx="3895090" cy="1534160"/>
            <a:chOff x="7151496" y="1195705"/>
            <a:chExt cx="3895090" cy="1534160"/>
          </a:xfrm>
        </p:grpSpPr>
        <p:sp>
          <p:nvSpPr>
            <p:cNvPr id="8" name="object 8"/>
            <p:cNvSpPr/>
            <p:nvPr/>
          </p:nvSpPr>
          <p:spPr>
            <a:xfrm>
              <a:off x="7157846" y="1202055"/>
              <a:ext cx="3882390" cy="1521460"/>
            </a:xfrm>
            <a:custGeom>
              <a:avLst/>
              <a:gdLst/>
              <a:ahLst/>
              <a:cxnLst/>
              <a:rect l="l" t="t" r="r" b="b"/>
              <a:pathLst>
                <a:path w="3882390" h="1521460">
                  <a:moveTo>
                    <a:pt x="3628771" y="0"/>
                  </a:moveTo>
                  <a:lnTo>
                    <a:pt x="253492" y="0"/>
                  </a:lnTo>
                  <a:lnTo>
                    <a:pt x="207938" y="4085"/>
                  </a:lnTo>
                  <a:lnTo>
                    <a:pt x="165058" y="15865"/>
                  </a:lnTo>
                  <a:lnTo>
                    <a:pt x="125570" y="34623"/>
                  </a:lnTo>
                  <a:lnTo>
                    <a:pt x="90189" y="59644"/>
                  </a:lnTo>
                  <a:lnTo>
                    <a:pt x="59633" y="90210"/>
                  </a:lnTo>
                  <a:lnTo>
                    <a:pt x="34619" y="125607"/>
                  </a:lnTo>
                  <a:lnTo>
                    <a:pt x="15864" y="165118"/>
                  </a:lnTo>
                  <a:lnTo>
                    <a:pt x="4085" y="208027"/>
                  </a:lnTo>
                  <a:lnTo>
                    <a:pt x="0" y="253619"/>
                  </a:lnTo>
                  <a:lnTo>
                    <a:pt x="0" y="1521460"/>
                  </a:lnTo>
                  <a:lnTo>
                    <a:pt x="3882389" y="1521460"/>
                  </a:lnTo>
                  <a:lnTo>
                    <a:pt x="3882389" y="253619"/>
                  </a:lnTo>
                  <a:lnTo>
                    <a:pt x="3878304" y="208027"/>
                  </a:lnTo>
                  <a:lnTo>
                    <a:pt x="3866524" y="165118"/>
                  </a:lnTo>
                  <a:lnTo>
                    <a:pt x="3847766" y="125607"/>
                  </a:lnTo>
                  <a:lnTo>
                    <a:pt x="3822745" y="90210"/>
                  </a:lnTo>
                  <a:lnTo>
                    <a:pt x="3792179" y="59644"/>
                  </a:lnTo>
                  <a:lnTo>
                    <a:pt x="3756782" y="34623"/>
                  </a:lnTo>
                  <a:lnTo>
                    <a:pt x="3717271" y="15865"/>
                  </a:lnTo>
                  <a:lnTo>
                    <a:pt x="3674362" y="4085"/>
                  </a:lnTo>
                  <a:lnTo>
                    <a:pt x="3628771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57846" y="1202055"/>
              <a:ext cx="3882390" cy="1521460"/>
            </a:xfrm>
            <a:custGeom>
              <a:avLst/>
              <a:gdLst/>
              <a:ahLst/>
              <a:cxnLst/>
              <a:rect l="l" t="t" r="r" b="b"/>
              <a:pathLst>
                <a:path w="3882390" h="1521460">
                  <a:moveTo>
                    <a:pt x="253492" y="0"/>
                  </a:moveTo>
                  <a:lnTo>
                    <a:pt x="3628771" y="0"/>
                  </a:lnTo>
                  <a:lnTo>
                    <a:pt x="3674362" y="4085"/>
                  </a:lnTo>
                  <a:lnTo>
                    <a:pt x="3717271" y="15865"/>
                  </a:lnTo>
                  <a:lnTo>
                    <a:pt x="3756782" y="34623"/>
                  </a:lnTo>
                  <a:lnTo>
                    <a:pt x="3792179" y="59644"/>
                  </a:lnTo>
                  <a:lnTo>
                    <a:pt x="3822745" y="90210"/>
                  </a:lnTo>
                  <a:lnTo>
                    <a:pt x="3847766" y="125607"/>
                  </a:lnTo>
                  <a:lnTo>
                    <a:pt x="3866524" y="165118"/>
                  </a:lnTo>
                  <a:lnTo>
                    <a:pt x="3878304" y="208027"/>
                  </a:lnTo>
                  <a:lnTo>
                    <a:pt x="3882389" y="253619"/>
                  </a:lnTo>
                  <a:lnTo>
                    <a:pt x="3882389" y="1521460"/>
                  </a:lnTo>
                  <a:lnTo>
                    <a:pt x="0" y="1521460"/>
                  </a:lnTo>
                  <a:lnTo>
                    <a:pt x="0" y="253619"/>
                  </a:lnTo>
                  <a:lnTo>
                    <a:pt x="4085" y="208027"/>
                  </a:lnTo>
                  <a:lnTo>
                    <a:pt x="15864" y="165118"/>
                  </a:lnTo>
                  <a:lnTo>
                    <a:pt x="34619" y="125607"/>
                  </a:lnTo>
                  <a:lnTo>
                    <a:pt x="59633" y="90210"/>
                  </a:lnTo>
                  <a:lnTo>
                    <a:pt x="90189" y="59644"/>
                  </a:lnTo>
                  <a:lnTo>
                    <a:pt x="125570" y="34623"/>
                  </a:lnTo>
                  <a:lnTo>
                    <a:pt x="165058" y="15865"/>
                  </a:lnTo>
                  <a:lnTo>
                    <a:pt x="207938" y="4085"/>
                  </a:lnTo>
                  <a:lnTo>
                    <a:pt x="25349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07832" y="1717929"/>
            <a:ext cx="25850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Evaluate</a:t>
            </a:r>
            <a:r>
              <a:rPr sz="3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25828" y="3422650"/>
            <a:ext cx="4135754" cy="1534160"/>
            <a:chOff x="1425828" y="3422650"/>
            <a:chExt cx="4135754" cy="1534160"/>
          </a:xfrm>
        </p:grpSpPr>
        <p:sp>
          <p:nvSpPr>
            <p:cNvPr id="12" name="object 12"/>
            <p:cNvSpPr/>
            <p:nvPr/>
          </p:nvSpPr>
          <p:spPr>
            <a:xfrm>
              <a:off x="1432178" y="3429000"/>
              <a:ext cx="4123054" cy="1521460"/>
            </a:xfrm>
            <a:custGeom>
              <a:avLst/>
              <a:gdLst/>
              <a:ahLst/>
              <a:cxnLst/>
              <a:rect l="l" t="t" r="r" b="b"/>
              <a:pathLst>
                <a:path w="4123054" h="1521460">
                  <a:moveTo>
                    <a:pt x="3869436" y="0"/>
                  </a:moveTo>
                  <a:lnTo>
                    <a:pt x="253619" y="0"/>
                  </a:lnTo>
                  <a:lnTo>
                    <a:pt x="208027" y="4085"/>
                  </a:lnTo>
                  <a:lnTo>
                    <a:pt x="165118" y="15865"/>
                  </a:lnTo>
                  <a:lnTo>
                    <a:pt x="125607" y="34623"/>
                  </a:lnTo>
                  <a:lnTo>
                    <a:pt x="90210" y="59644"/>
                  </a:lnTo>
                  <a:lnTo>
                    <a:pt x="59644" y="90210"/>
                  </a:lnTo>
                  <a:lnTo>
                    <a:pt x="34623" y="125607"/>
                  </a:lnTo>
                  <a:lnTo>
                    <a:pt x="15865" y="165118"/>
                  </a:lnTo>
                  <a:lnTo>
                    <a:pt x="4085" y="208027"/>
                  </a:lnTo>
                  <a:lnTo>
                    <a:pt x="0" y="253619"/>
                  </a:lnTo>
                  <a:lnTo>
                    <a:pt x="0" y="1521460"/>
                  </a:lnTo>
                  <a:lnTo>
                    <a:pt x="4123055" y="1521460"/>
                  </a:lnTo>
                  <a:lnTo>
                    <a:pt x="4123055" y="253619"/>
                  </a:lnTo>
                  <a:lnTo>
                    <a:pt x="4118969" y="208027"/>
                  </a:lnTo>
                  <a:lnTo>
                    <a:pt x="4107189" y="165118"/>
                  </a:lnTo>
                  <a:lnTo>
                    <a:pt x="4088431" y="125607"/>
                  </a:lnTo>
                  <a:lnTo>
                    <a:pt x="4063410" y="90210"/>
                  </a:lnTo>
                  <a:lnTo>
                    <a:pt x="4032844" y="59644"/>
                  </a:lnTo>
                  <a:lnTo>
                    <a:pt x="3997447" y="34623"/>
                  </a:lnTo>
                  <a:lnTo>
                    <a:pt x="3957936" y="15865"/>
                  </a:lnTo>
                  <a:lnTo>
                    <a:pt x="3915027" y="4085"/>
                  </a:lnTo>
                  <a:lnTo>
                    <a:pt x="3869436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2178" y="3429000"/>
              <a:ext cx="4123054" cy="1521460"/>
            </a:xfrm>
            <a:custGeom>
              <a:avLst/>
              <a:gdLst/>
              <a:ahLst/>
              <a:cxnLst/>
              <a:rect l="l" t="t" r="r" b="b"/>
              <a:pathLst>
                <a:path w="4123054" h="1521460">
                  <a:moveTo>
                    <a:pt x="253619" y="0"/>
                  </a:moveTo>
                  <a:lnTo>
                    <a:pt x="3869436" y="0"/>
                  </a:lnTo>
                  <a:lnTo>
                    <a:pt x="3915027" y="4085"/>
                  </a:lnTo>
                  <a:lnTo>
                    <a:pt x="3957936" y="15865"/>
                  </a:lnTo>
                  <a:lnTo>
                    <a:pt x="3997447" y="34623"/>
                  </a:lnTo>
                  <a:lnTo>
                    <a:pt x="4032844" y="59644"/>
                  </a:lnTo>
                  <a:lnTo>
                    <a:pt x="4063410" y="90210"/>
                  </a:lnTo>
                  <a:lnTo>
                    <a:pt x="4088431" y="125607"/>
                  </a:lnTo>
                  <a:lnTo>
                    <a:pt x="4107189" y="165118"/>
                  </a:lnTo>
                  <a:lnTo>
                    <a:pt x="4118969" y="208027"/>
                  </a:lnTo>
                  <a:lnTo>
                    <a:pt x="4123055" y="253619"/>
                  </a:lnTo>
                  <a:lnTo>
                    <a:pt x="4123055" y="1521460"/>
                  </a:lnTo>
                  <a:lnTo>
                    <a:pt x="0" y="1521460"/>
                  </a:lnTo>
                  <a:lnTo>
                    <a:pt x="0" y="253619"/>
                  </a:lnTo>
                  <a:lnTo>
                    <a:pt x="4085" y="208027"/>
                  </a:lnTo>
                  <a:lnTo>
                    <a:pt x="15865" y="165118"/>
                  </a:lnTo>
                  <a:lnTo>
                    <a:pt x="34623" y="125607"/>
                  </a:lnTo>
                  <a:lnTo>
                    <a:pt x="59644" y="90210"/>
                  </a:lnTo>
                  <a:lnTo>
                    <a:pt x="90210" y="59644"/>
                  </a:lnTo>
                  <a:lnTo>
                    <a:pt x="125607" y="34623"/>
                  </a:lnTo>
                  <a:lnTo>
                    <a:pt x="165118" y="15865"/>
                  </a:lnTo>
                  <a:lnTo>
                    <a:pt x="208027" y="4085"/>
                  </a:lnTo>
                  <a:lnTo>
                    <a:pt x="253619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92401" y="3764991"/>
            <a:ext cx="36048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4930" marR="5080" indent="-133223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performing model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68946" y="3398901"/>
            <a:ext cx="4060190" cy="1534160"/>
            <a:chOff x="7068946" y="3398901"/>
            <a:chExt cx="4060190" cy="1534160"/>
          </a:xfrm>
        </p:grpSpPr>
        <p:sp>
          <p:nvSpPr>
            <p:cNvPr id="16" name="object 16"/>
            <p:cNvSpPr/>
            <p:nvPr/>
          </p:nvSpPr>
          <p:spPr>
            <a:xfrm>
              <a:off x="7075296" y="3405251"/>
              <a:ext cx="4047490" cy="1521460"/>
            </a:xfrm>
            <a:custGeom>
              <a:avLst/>
              <a:gdLst/>
              <a:ahLst/>
              <a:cxnLst/>
              <a:rect l="l" t="t" r="r" b="b"/>
              <a:pathLst>
                <a:path w="4047490" h="1521460">
                  <a:moveTo>
                    <a:pt x="3793871" y="0"/>
                  </a:moveTo>
                  <a:lnTo>
                    <a:pt x="253619" y="0"/>
                  </a:lnTo>
                  <a:lnTo>
                    <a:pt x="208027" y="4085"/>
                  </a:lnTo>
                  <a:lnTo>
                    <a:pt x="165118" y="15865"/>
                  </a:lnTo>
                  <a:lnTo>
                    <a:pt x="125607" y="34623"/>
                  </a:lnTo>
                  <a:lnTo>
                    <a:pt x="90210" y="59644"/>
                  </a:lnTo>
                  <a:lnTo>
                    <a:pt x="59644" y="90210"/>
                  </a:lnTo>
                  <a:lnTo>
                    <a:pt x="34623" y="125607"/>
                  </a:lnTo>
                  <a:lnTo>
                    <a:pt x="15865" y="165118"/>
                  </a:lnTo>
                  <a:lnTo>
                    <a:pt x="4085" y="208027"/>
                  </a:lnTo>
                  <a:lnTo>
                    <a:pt x="0" y="253619"/>
                  </a:lnTo>
                  <a:lnTo>
                    <a:pt x="0" y="1521460"/>
                  </a:lnTo>
                  <a:lnTo>
                    <a:pt x="4047362" y="1521460"/>
                  </a:lnTo>
                  <a:lnTo>
                    <a:pt x="4047362" y="253619"/>
                  </a:lnTo>
                  <a:lnTo>
                    <a:pt x="4043277" y="208027"/>
                  </a:lnTo>
                  <a:lnTo>
                    <a:pt x="4031498" y="165118"/>
                  </a:lnTo>
                  <a:lnTo>
                    <a:pt x="4012743" y="125607"/>
                  </a:lnTo>
                  <a:lnTo>
                    <a:pt x="3987729" y="90210"/>
                  </a:lnTo>
                  <a:lnTo>
                    <a:pt x="3957173" y="59644"/>
                  </a:lnTo>
                  <a:lnTo>
                    <a:pt x="3921792" y="34623"/>
                  </a:lnTo>
                  <a:lnTo>
                    <a:pt x="3882304" y="15865"/>
                  </a:lnTo>
                  <a:lnTo>
                    <a:pt x="3839424" y="4085"/>
                  </a:lnTo>
                  <a:lnTo>
                    <a:pt x="3793871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75296" y="3405251"/>
              <a:ext cx="4047490" cy="1521460"/>
            </a:xfrm>
            <a:custGeom>
              <a:avLst/>
              <a:gdLst/>
              <a:ahLst/>
              <a:cxnLst/>
              <a:rect l="l" t="t" r="r" b="b"/>
              <a:pathLst>
                <a:path w="4047490" h="1521460">
                  <a:moveTo>
                    <a:pt x="253619" y="0"/>
                  </a:moveTo>
                  <a:lnTo>
                    <a:pt x="3793871" y="0"/>
                  </a:lnTo>
                  <a:lnTo>
                    <a:pt x="3839424" y="4085"/>
                  </a:lnTo>
                  <a:lnTo>
                    <a:pt x="3882304" y="15865"/>
                  </a:lnTo>
                  <a:lnTo>
                    <a:pt x="3921792" y="34623"/>
                  </a:lnTo>
                  <a:lnTo>
                    <a:pt x="3957173" y="59644"/>
                  </a:lnTo>
                  <a:lnTo>
                    <a:pt x="3987729" y="90210"/>
                  </a:lnTo>
                  <a:lnTo>
                    <a:pt x="4012743" y="125607"/>
                  </a:lnTo>
                  <a:lnTo>
                    <a:pt x="4031498" y="165118"/>
                  </a:lnTo>
                  <a:lnTo>
                    <a:pt x="4043277" y="208027"/>
                  </a:lnTo>
                  <a:lnTo>
                    <a:pt x="4047362" y="253619"/>
                  </a:lnTo>
                  <a:lnTo>
                    <a:pt x="4047362" y="1521460"/>
                  </a:lnTo>
                  <a:lnTo>
                    <a:pt x="0" y="1521460"/>
                  </a:lnTo>
                  <a:lnTo>
                    <a:pt x="0" y="253619"/>
                  </a:lnTo>
                  <a:lnTo>
                    <a:pt x="4085" y="208027"/>
                  </a:lnTo>
                  <a:lnTo>
                    <a:pt x="15865" y="165118"/>
                  </a:lnTo>
                  <a:lnTo>
                    <a:pt x="34623" y="125607"/>
                  </a:lnTo>
                  <a:lnTo>
                    <a:pt x="59644" y="90210"/>
                  </a:lnTo>
                  <a:lnTo>
                    <a:pt x="90210" y="59644"/>
                  </a:lnTo>
                  <a:lnTo>
                    <a:pt x="125607" y="34623"/>
                  </a:lnTo>
                  <a:lnTo>
                    <a:pt x="165118" y="15865"/>
                  </a:lnTo>
                  <a:lnTo>
                    <a:pt x="208027" y="4085"/>
                  </a:lnTo>
                  <a:lnTo>
                    <a:pt x="253619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19770" y="3921633"/>
            <a:ext cx="25628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32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73191" y="1883536"/>
            <a:ext cx="3679825" cy="2586990"/>
            <a:chOff x="5473191" y="1883536"/>
            <a:chExt cx="3679825" cy="2586990"/>
          </a:xfrm>
        </p:grpSpPr>
        <p:sp>
          <p:nvSpPr>
            <p:cNvPr id="21" name="object 21"/>
            <p:cNvSpPr/>
            <p:nvPr/>
          </p:nvSpPr>
          <p:spPr>
            <a:xfrm>
              <a:off x="5479541" y="1889886"/>
              <a:ext cx="1678305" cy="332740"/>
            </a:xfrm>
            <a:custGeom>
              <a:avLst/>
              <a:gdLst/>
              <a:ahLst/>
              <a:cxnLst/>
              <a:rect l="l" t="t" r="r" b="b"/>
              <a:pathLst>
                <a:path w="1678304" h="332739">
                  <a:moveTo>
                    <a:pt x="1512189" y="0"/>
                  </a:moveTo>
                  <a:lnTo>
                    <a:pt x="1512189" y="83058"/>
                  </a:lnTo>
                  <a:lnTo>
                    <a:pt x="0" y="83058"/>
                  </a:lnTo>
                  <a:lnTo>
                    <a:pt x="0" y="249174"/>
                  </a:lnTo>
                  <a:lnTo>
                    <a:pt x="1512189" y="249174"/>
                  </a:lnTo>
                  <a:lnTo>
                    <a:pt x="1512189" y="332232"/>
                  </a:lnTo>
                  <a:lnTo>
                    <a:pt x="1678305" y="166115"/>
                  </a:lnTo>
                  <a:lnTo>
                    <a:pt x="15121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79541" y="1889886"/>
              <a:ext cx="1678305" cy="332740"/>
            </a:xfrm>
            <a:custGeom>
              <a:avLst/>
              <a:gdLst/>
              <a:ahLst/>
              <a:cxnLst/>
              <a:rect l="l" t="t" r="r" b="b"/>
              <a:pathLst>
                <a:path w="1678304" h="332739">
                  <a:moveTo>
                    <a:pt x="0" y="83058"/>
                  </a:moveTo>
                  <a:lnTo>
                    <a:pt x="1512189" y="83058"/>
                  </a:lnTo>
                  <a:lnTo>
                    <a:pt x="1512189" y="0"/>
                  </a:lnTo>
                  <a:lnTo>
                    <a:pt x="1678305" y="166115"/>
                  </a:lnTo>
                  <a:lnTo>
                    <a:pt x="1512189" y="332232"/>
                  </a:lnTo>
                  <a:lnTo>
                    <a:pt x="1512189" y="249174"/>
                  </a:lnTo>
                  <a:lnTo>
                    <a:pt x="0" y="249174"/>
                  </a:lnTo>
                  <a:lnTo>
                    <a:pt x="0" y="83058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86646" y="2771394"/>
              <a:ext cx="128270" cy="657860"/>
            </a:xfrm>
            <a:custGeom>
              <a:avLst/>
              <a:gdLst/>
              <a:ahLst/>
              <a:cxnLst/>
              <a:rect l="l" t="t" r="r" b="b"/>
              <a:pathLst>
                <a:path w="128270" h="657860">
                  <a:moveTo>
                    <a:pt x="95884" y="0"/>
                  </a:moveTo>
                  <a:lnTo>
                    <a:pt x="32003" y="0"/>
                  </a:lnTo>
                  <a:lnTo>
                    <a:pt x="32003" y="593725"/>
                  </a:lnTo>
                  <a:lnTo>
                    <a:pt x="0" y="593725"/>
                  </a:lnTo>
                  <a:lnTo>
                    <a:pt x="64007" y="657605"/>
                  </a:lnTo>
                  <a:lnTo>
                    <a:pt x="127888" y="593725"/>
                  </a:lnTo>
                  <a:lnTo>
                    <a:pt x="95884" y="593725"/>
                  </a:lnTo>
                  <a:lnTo>
                    <a:pt x="958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86646" y="2771394"/>
              <a:ext cx="128270" cy="657860"/>
            </a:xfrm>
            <a:custGeom>
              <a:avLst/>
              <a:gdLst/>
              <a:ahLst/>
              <a:cxnLst/>
              <a:rect l="l" t="t" r="r" b="b"/>
              <a:pathLst>
                <a:path w="128270" h="657860">
                  <a:moveTo>
                    <a:pt x="0" y="593725"/>
                  </a:moveTo>
                  <a:lnTo>
                    <a:pt x="32003" y="593725"/>
                  </a:lnTo>
                  <a:lnTo>
                    <a:pt x="32003" y="0"/>
                  </a:lnTo>
                  <a:lnTo>
                    <a:pt x="95884" y="0"/>
                  </a:lnTo>
                  <a:lnTo>
                    <a:pt x="95884" y="593725"/>
                  </a:lnTo>
                  <a:lnTo>
                    <a:pt x="127888" y="593725"/>
                  </a:lnTo>
                  <a:lnTo>
                    <a:pt x="64007" y="657605"/>
                  </a:lnTo>
                  <a:lnTo>
                    <a:pt x="0" y="593725"/>
                  </a:lnTo>
                  <a:close/>
                </a:path>
              </a:pathLst>
            </a:custGeom>
            <a:ln w="762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75296" y="4109847"/>
              <a:ext cx="45720" cy="49530"/>
            </a:xfrm>
            <a:custGeom>
              <a:avLst/>
              <a:gdLst/>
              <a:ahLst/>
              <a:cxnLst/>
              <a:rect l="l" t="t" r="r" b="b"/>
              <a:pathLst>
                <a:path w="45720" h="49529">
                  <a:moveTo>
                    <a:pt x="22859" y="0"/>
                  </a:moveTo>
                  <a:lnTo>
                    <a:pt x="22859" y="12318"/>
                  </a:lnTo>
                  <a:lnTo>
                    <a:pt x="0" y="12318"/>
                  </a:lnTo>
                  <a:lnTo>
                    <a:pt x="0" y="36956"/>
                  </a:lnTo>
                  <a:lnTo>
                    <a:pt x="22859" y="36956"/>
                  </a:lnTo>
                  <a:lnTo>
                    <a:pt x="22859" y="49148"/>
                  </a:lnTo>
                  <a:lnTo>
                    <a:pt x="45720" y="24637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75296" y="4109847"/>
              <a:ext cx="45720" cy="49530"/>
            </a:xfrm>
            <a:custGeom>
              <a:avLst/>
              <a:gdLst/>
              <a:ahLst/>
              <a:cxnLst/>
              <a:rect l="l" t="t" r="r" b="b"/>
              <a:pathLst>
                <a:path w="45720" h="49529">
                  <a:moveTo>
                    <a:pt x="0" y="12318"/>
                  </a:moveTo>
                  <a:lnTo>
                    <a:pt x="22859" y="12318"/>
                  </a:lnTo>
                  <a:lnTo>
                    <a:pt x="22859" y="0"/>
                  </a:lnTo>
                  <a:lnTo>
                    <a:pt x="45720" y="24637"/>
                  </a:lnTo>
                  <a:lnTo>
                    <a:pt x="22859" y="49148"/>
                  </a:lnTo>
                  <a:lnTo>
                    <a:pt x="22859" y="36956"/>
                  </a:lnTo>
                  <a:lnTo>
                    <a:pt x="0" y="36956"/>
                  </a:lnTo>
                  <a:lnTo>
                    <a:pt x="0" y="12318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99988" y="4061586"/>
              <a:ext cx="1569085" cy="402590"/>
            </a:xfrm>
            <a:custGeom>
              <a:avLst/>
              <a:gdLst/>
              <a:ahLst/>
              <a:cxnLst/>
              <a:rect l="l" t="t" r="r" b="b"/>
              <a:pathLst>
                <a:path w="1569084" h="402589">
                  <a:moveTo>
                    <a:pt x="201040" y="0"/>
                  </a:moveTo>
                  <a:lnTo>
                    <a:pt x="0" y="201040"/>
                  </a:lnTo>
                  <a:lnTo>
                    <a:pt x="201040" y="402081"/>
                  </a:lnTo>
                  <a:lnTo>
                    <a:pt x="201040" y="301498"/>
                  </a:lnTo>
                  <a:lnTo>
                    <a:pt x="1568704" y="301498"/>
                  </a:lnTo>
                  <a:lnTo>
                    <a:pt x="1568704" y="100456"/>
                  </a:lnTo>
                  <a:lnTo>
                    <a:pt x="201040" y="100456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99988" y="4061586"/>
              <a:ext cx="1569085" cy="402590"/>
            </a:xfrm>
            <a:custGeom>
              <a:avLst/>
              <a:gdLst/>
              <a:ahLst/>
              <a:cxnLst/>
              <a:rect l="l" t="t" r="r" b="b"/>
              <a:pathLst>
                <a:path w="1569084" h="402589">
                  <a:moveTo>
                    <a:pt x="1568704" y="301498"/>
                  </a:moveTo>
                  <a:lnTo>
                    <a:pt x="201040" y="301498"/>
                  </a:lnTo>
                  <a:lnTo>
                    <a:pt x="201040" y="402081"/>
                  </a:lnTo>
                  <a:lnTo>
                    <a:pt x="0" y="201040"/>
                  </a:lnTo>
                  <a:lnTo>
                    <a:pt x="201040" y="0"/>
                  </a:lnTo>
                  <a:lnTo>
                    <a:pt x="201040" y="100456"/>
                  </a:lnTo>
                  <a:lnTo>
                    <a:pt x="1568704" y="100456"/>
                  </a:lnTo>
                  <a:lnTo>
                    <a:pt x="1568704" y="301498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125" y="1405127"/>
            <a:ext cx="10800511" cy="43472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6571" y="1669796"/>
            <a:ext cx="1531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2105" y="1407921"/>
            <a:ext cx="20554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Numpy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8341" y="1556130"/>
            <a:ext cx="18072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Standardize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92894" y="1395729"/>
            <a:ext cx="21634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4: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train_test_split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split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92259" y="3015234"/>
            <a:ext cx="21882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5: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logistic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GridSearchCV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1985" y="2869438"/>
            <a:ext cx="19342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6: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score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4678" y="2878073"/>
            <a:ext cx="20923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7: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vector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GridSearchCV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3937" y="2897885"/>
            <a:ext cx="19342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8: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6069" y="4334382"/>
            <a:ext cx="240919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434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9: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tree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 err="1">
                <a:solidFill>
                  <a:srgbClr val="FFFFFF"/>
                </a:solidFill>
                <a:latin typeface="Calibri"/>
                <a:cs typeface="Calibri"/>
              </a:rPr>
              <a:t>GridSearchCV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Object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9459" y="4315714"/>
            <a:ext cx="19443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10: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Calculate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tree-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cv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method 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73088" y="4461509"/>
            <a:ext cx="17786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11: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K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nearest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neighbors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GridSearchCV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66631" y="4397502"/>
            <a:ext cx="20497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12: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Knn-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cv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method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performs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01369" y="570103"/>
            <a:ext cx="79990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35" dirty="0"/>
              <a:t> </a:t>
            </a:r>
            <a:r>
              <a:rPr spc="-105" dirty="0"/>
              <a:t>Analysis</a:t>
            </a:r>
            <a:r>
              <a:rPr spc="-135" dirty="0"/>
              <a:t> </a:t>
            </a:r>
            <a:r>
              <a:rPr spc="-105" dirty="0"/>
              <a:t>(Classification)</a:t>
            </a:r>
            <a:r>
              <a:rPr spc="-140" dirty="0"/>
              <a:t> </a:t>
            </a:r>
            <a:r>
              <a:rPr spc="-100" dirty="0"/>
              <a:t>Steps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8969" y="417652"/>
            <a:ext cx="9785350" cy="4540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1" spc="-345" dirty="0">
                <a:solidFill>
                  <a:srgbClr val="0A48CA"/>
                </a:solidFill>
                <a:latin typeface="Arial"/>
                <a:cs typeface="Arial"/>
              </a:rPr>
              <a:t>Results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3700">
              <a:latin typeface="Arial"/>
              <a:cs typeface="Arial"/>
            </a:endParaRPr>
          </a:p>
          <a:p>
            <a:pPr marL="520065" indent="-436880">
              <a:lnSpc>
                <a:spcPct val="100000"/>
              </a:lnSpc>
              <a:buFont typeface="Arial MT"/>
              <a:buChar char="•"/>
              <a:tabLst>
                <a:tab pos="520065" algn="l"/>
              </a:tabLst>
            </a:pPr>
            <a:r>
              <a:rPr sz="5300" b="1" spc="-395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53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5300" b="1" spc="-28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53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5300" b="1" spc="-46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53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5300" b="1" spc="-405" dirty="0">
                <a:solidFill>
                  <a:srgbClr val="292929"/>
                </a:solidFill>
                <a:latin typeface="Arial"/>
                <a:cs typeface="Arial"/>
              </a:rPr>
              <a:t>results.</a:t>
            </a:r>
            <a:endParaRPr sz="5300">
              <a:latin typeface="Arial"/>
              <a:cs typeface="Arial"/>
            </a:endParaRPr>
          </a:p>
          <a:p>
            <a:pPr marL="484505" marR="1244600" indent="-401320">
              <a:lnSpc>
                <a:spcPct val="101899"/>
              </a:lnSpc>
              <a:spcBef>
                <a:spcPts val="15"/>
              </a:spcBef>
              <a:buFont typeface="Arial MT"/>
              <a:buChar char="•"/>
              <a:tabLst>
                <a:tab pos="484505" algn="l"/>
                <a:tab pos="517525" algn="l"/>
              </a:tabLst>
            </a:pPr>
            <a:r>
              <a:rPr sz="53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5300" b="1" spc="-345" dirty="0">
                <a:solidFill>
                  <a:srgbClr val="0A48CA"/>
                </a:solidFill>
                <a:latin typeface="Arial"/>
                <a:cs typeface="Arial"/>
              </a:rPr>
              <a:t>Interactive</a:t>
            </a:r>
            <a:r>
              <a:rPr sz="5300" b="1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5300" b="1" spc="-420" dirty="0">
                <a:solidFill>
                  <a:srgbClr val="0A48CA"/>
                </a:solidFill>
                <a:latin typeface="Arial"/>
                <a:cs typeface="Arial"/>
              </a:rPr>
              <a:t>analytics</a:t>
            </a:r>
            <a:r>
              <a:rPr sz="5300" b="1" spc="4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5300" b="1" spc="-425" dirty="0">
                <a:solidFill>
                  <a:srgbClr val="0A48CA"/>
                </a:solidFill>
                <a:latin typeface="Arial"/>
                <a:cs typeface="Arial"/>
              </a:rPr>
              <a:t>demo</a:t>
            </a:r>
            <a:r>
              <a:rPr sz="5300" b="1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5300" b="1" spc="-355" dirty="0">
                <a:solidFill>
                  <a:srgbClr val="0A48CA"/>
                </a:solidFill>
                <a:latin typeface="Arial"/>
                <a:cs typeface="Arial"/>
              </a:rPr>
              <a:t>in </a:t>
            </a:r>
            <a:r>
              <a:rPr sz="5300" b="1" spc="-475" dirty="0">
                <a:solidFill>
                  <a:srgbClr val="0A48CA"/>
                </a:solidFill>
                <a:latin typeface="Arial"/>
                <a:cs typeface="Arial"/>
              </a:rPr>
              <a:t>screenshots.</a:t>
            </a:r>
            <a:endParaRPr sz="5300">
              <a:latin typeface="Arial"/>
              <a:cs typeface="Arial"/>
            </a:endParaRPr>
          </a:p>
          <a:p>
            <a:pPr marL="517525" indent="-434340">
              <a:lnSpc>
                <a:spcPct val="100000"/>
              </a:lnSpc>
              <a:spcBef>
                <a:spcPts val="135"/>
              </a:spcBef>
              <a:buClr>
                <a:srgbClr val="292929"/>
              </a:buClr>
              <a:buFont typeface="Arial MT"/>
              <a:buChar char="•"/>
              <a:tabLst>
                <a:tab pos="517525" algn="l"/>
              </a:tabLst>
            </a:pPr>
            <a:r>
              <a:rPr sz="5300" b="1" spc="-370" dirty="0">
                <a:solidFill>
                  <a:srgbClr val="7E5F00"/>
                </a:solidFill>
                <a:latin typeface="Arial"/>
                <a:cs typeface="Arial"/>
              </a:rPr>
              <a:t>Predictive</a:t>
            </a:r>
            <a:r>
              <a:rPr sz="5300" b="1" spc="20" dirty="0">
                <a:solidFill>
                  <a:srgbClr val="7E5F00"/>
                </a:solidFill>
                <a:latin typeface="Arial"/>
                <a:cs typeface="Arial"/>
              </a:rPr>
              <a:t> </a:t>
            </a:r>
            <a:r>
              <a:rPr sz="5300" b="1" spc="-459" dirty="0">
                <a:solidFill>
                  <a:srgbClr val="7E5F00"/>
                </a:solidFill>
                <a:latin typeface="Arial"/>
                <a:cs typeface="Arial"/>
              </a:rPr>
              <a:t>analysis</a:t>
            </a:r>
            <a:r>
              <a:rPr sz="5300" b="1" spc="30" dirty="0">
                <a:solidFill>
                  <a:srgbClr val="7E5F00"/>
                </a:solidFill>
                <a:latin typeface="Arial"/>
                <a:cs typeface="Arial"/>
              </a:rPr>
              <a:t> </a:t>
            </a:r>
            <a:r>
              <a:rPr sz="5300" b="1" spc="-405" dirty="0">
                <a:solidFill>
                  <a:srgbClr val="7E5F00"/>
                </a:solidFill>
                <a:latin typeface="Arial"/>
                <a:cs typeface="Arial"/>
              </a:rPr>
              <a:t>results.</a:t>
            </a:r>
            <a:endParaRPr sz="5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66" y="2529700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303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303" y="369328"/>
                  </a:lnTo>
                  <a:lnTo>
                    <a:pt x="1058303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9876" y="0"/>
            <a:ext cx="7342124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296" y="1558798"/>
            <a:ext cx="4916170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6034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35280" algn="l"/>
                <a:tab pos="1443355" algn="l"/>
              </a:tabLst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majority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flights 	</a:t>
            </a:r>
            <a:r>
              <a:rPr sz="2800" b="1" dirty="0">
                <a:latin typeface="Calibri"/>
                <a:cs typeface="Calibri"/>
              </a:rPr>
              <a:t>were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launched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CCAFS 	</a:t>
            </a:r>
            <a:r>
              <a:rPr sz="2800" b="1" dirty="0">
                <a:latin typeface="Calibri"/>
                <a:cs typeface="Calibri"/>
              </a:rPr>
              <a:t>SLC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40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sites.</a:t>
            </a:r>
            <a:endParaRPr sz="2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VAFB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SLC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4E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and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KSC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LC</a:t>
            </a:r>
            <a:endParaRPr sz="2800">
              <a:latin typeface="Calibri"/>
              <a:cs typeface="Calibri"/>
            </a:endParaRPr>
          </a:p>
          <a:p>
            <a:pPr marL="299085" marR="297815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39A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sites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have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higher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success </a:t>
            </a:r>
            <a:r>
              <a:rPr sz="2800" b="1" dirty="0">
                <a:latin typeface="Calibri"/>
                <a:cs typeface="Calibri"/>
              </a:rPr>
              <a:t>rates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than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other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sites.</a:t>
            </a:r>
            <a:endParaRPr sz="2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800" b="1" dirty="0">
                <a:latin typeface="Calibri"/>
                <a:cs typeface="Calibri"/>
              </a:rPr>
              <a:t>Newer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flights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have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higher </a:t>
            </a:r>
            <a:r>
              <a:rPr sz="2800" b="1" dirty="0">
                <a:latin typeface="Calibri"/>
                <a:cs typeface="Calibri"/>
              </a:rPr>
              <a:t>success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rates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than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older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flights.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3438" y="1548244"/>
            <a:ext cx="5909183" cy="43117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26278"/>
            <a:ext cx="4000500" cy="43859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3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3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3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3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3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3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478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20" dirty="0">
                <a:latin typeface="Arial"/>
                <a:cs typeface="Arial"/>
              </a:rPr>
              <a:t>Outline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0158" y="1318945"/>
            <a:ext cx="4425441" cy="47066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84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spc="-95" dirty="0"/>
              <a:t>vs.</a:t>
            </a:r>
            <a:r>
              <a:rPr spc="-110" dirty="0"/>
              <a:t> </a:t>
            </a:r>
            <a:r>
              <a:rPr spc="-120" dirty="0"/>
              <a:t>Launch</a:t>
            </a:r>
            <a:r>
              <a:rPr spc="-85" dirty="0"/>
              <a:t> </a:t>
            </a:r>
            <a:r>
              <a:rPr spc="-75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291" y="1525016"/>
            <a:ext cx="545084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9080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majority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flights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with </a:t>
            </a:r>
            <a:r>
              <a:rPr sz="2800" b="1" dirty="0">
                <a:latin typeface="Calibri"/>
                <a:cs typeface="Calibri"/>
              </a:rPr>
              <a:t>payload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mass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7000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Kg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were </a:t>
            </a:r>
            <a:r>
              <a:rPr sz="2800" b="1" spc="-10" dirty="0">
                <a:latin typeface="Calibri"/>
                <a:cs typeface="Calibri"/>
              </a:rPr>
              <a:t>successful.</a:t>
            </a:r>
            <a:endParaRPr sz="2800">
              <a:latin typeface="Calibri"/>
              <a:cs typeface="Calibri"/>
            </a:endParaRPr>
          </a:p>
          <a:p>
            <a:pPr marL="299085" marR="6489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800" b="1" dirty="0">
                <a:latin typeface="Calibri"/>
                <a:cs typeface="Calibri"/>
              </a:rPr>
              <a:t>KSC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LC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39A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success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rate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for </a:t>
            </a:r>
            <a:r>
              <a:rPr sz="2800" b="1" dirty="0">
                <a:latin typeface="Calibri"/>
                <a:cs typeface="Calibri"/>
              </a:rPr>
              <a:t>payload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mass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under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5500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kg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is </a:t>
            </a:r>
            <a:r>
              <a:rPr sz="2800" b="1" spc="-10" dirty="0">
                <a:latin typeface="Calibri"/>
                <a:cs typeface="Calibri"/>
              </a:rPr>
              <a:t>100%.</a:t>
            </a:r>
            <a:endParaRPr sz="2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800" b="1" dirty="0">
                <a:latin typeface="Calibri"/>
                <a:cs typeface="Calibri"/>
              </a:rPr>
              <a:t>For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launch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sites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success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rate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proportional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payload mass.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4644" y="1442847"/>
            <a:ext cx="5849620" cy="39008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5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8109" y="1464944"/>
            <a:ext cx="4886324" cy="37658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3105" y="1688973"/>
            <a:ext cx="5892800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8450" algn="l"/>
              </a:tabLst>
            </a:pP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OS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orbit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has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0%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success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rate.</a:t>
            </a:r>
            <a:endParaRPr sz="32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ELS-1,</a:t>
            </a:r>
            <a:r>
              <a:rPr sz="3200" b="1" spc="-8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GEO,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HEO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and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SSO</a:t>
            </a:r>
            <a:endParaRPr sz="3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orbits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have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100%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success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rate.</a:t>
            </a:r>
            <a:endParaRPr sz="3200">
              <a:latin typeface="Calibri"/>
              <a:cs typeface="Calibri"/>
            </a:endParaRPr>
          </a:p>
          <a:p>
            <a:pPr marL="297815" marR="476884" indent="-28575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3200" b="1" dirty="0">
                <a:latin typeface="Calibri"/>
                <a:cs typeface="Calibri"/>
              </a:rPr>
              <a:t>Orbits</a:t>
            </a:r>
            <a:r>
              <a:rPr sz="3200" b="1" spc="-9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GTO,</a:t>
            </a:r>
            <a:r>
              <a:rPr sz="3200" b="1" spc="-9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ISS,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LEO,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MEO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and 	</a:t>
            </a:r>
            <a:r>
              <a:rPr sz="3200" b="1" dirty="0">
                <a:latin typeface="Calibri"/>
                <a:cs typeface="Calibri"/>
              </a:rPr>
              <a:t>PO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success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rate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higher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than 	</a:t>
            </a:r>
            <a:r>
              <a:rPr sz="3200" b="1" dirty="0">
                <a:latin typeface="Calibri"/>
                <a:cs typeface="Calibri"/>
              </a:rPr>
              <a:t>50%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and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less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than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75%.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4203" y="1491614"/>
            <a:ext cx="5122926" cy="37096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4220" y="2120264"/>
            <a:ext cx="5628005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majority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flights</a:t>
            </a:r>
            <a:r>
              <a:rPr sz="3200" b="1" spc="-20" dirty="0">
                <a:latin typeface="Calibri"/>
                <a:cs typeface="Calibri"/>
              </a:rPr>
              <a:t> were 	</a:t>
            </a:r>
            <a:r>
              <a:rPr sz="3200" b="1" dirty="0">
                <a:latin typeface="Calibri"/>
                <a:cs typeface="Calibri"/>
              </a:rPr>
              <a:t>launches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to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ISS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and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GTO 	</a:t>
            </a:r>
            <a:r>
              <a:rPr sz="3200" b="1" spc="-10" dirty="0">
                <a:latin typeface="Calibri"/>
                <a:cs typeface="Calibri"/>
              </a:rPr>
              <a:t>orbits.</a:t>
            </a:r>
            <a:endParaRPr sz="3200">
              <a:latin typeface="Calibri"/>
              <a:cs typeface="Calibri"/>
            </a:endParaRPr>
          </a:p>
          <a:p>
            <a:pPr marL="297815" marR="191770" indent="-28575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data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suggests</a:t>
            </a:r>
            <a:r>
              <a:rPr sz="3200" b="1" spc="-9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that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there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is 	</a:t>
            </a:r>
            <a:r>
              <a:rPr sz="3200" b="1" dirty="0">
                <a:latin typeface="Calibri"/>
                <a:cs typeface="Calibri"/>
              </a:rPr>
              <a:t>no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relationship</a:t>
            </a:r>
            <a:r>
              <a:rPr sz="3200" b="1" spc="-10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between</a:t>
            </a:r>
            <a:r>
              <a:rPr sz="3200" b="1" spc="-8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the 	</a:t>
            </a:r>
            <a:r>
              <a:rPr sz="3200" b="1" dirty="0">
                <a:latin typeface="Calibri"/>
                <a:cs typeface="Calibri"/>
              </a:rPr>
              <a:t>flight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number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and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orbit 	</a:t>
            </a:r>
            <a:r>
              <a:rPr sz="3200" b="1" spc="-20" dirty="0">
                <a:latin typeface="Calibri"/>
                <a:cs typeface="Calibri"/>
              </a:rPr>
              <a:t>type.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151" y="1936242"/>
            <a:ext cx="4779645" cy="2764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marR="5080" indent="-227329" algn="just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2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8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35" dirty="0">
                <a:solidFill>
                  <a:srgbClr val="292929"/>
                </a:solidFill>
                <a:latin typeface="Arial"/>
                <a:cs typeface="Arial"/>
              </a:rPr>
              <a:t>masses</a:t>
            </a:r>
            <a:r>
              <a:rPr sz="2800" b="1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292929"/>
                </a:solidFill>
                <a:latin typeface="Arial"/>
                <a:cs typeface="Arial"/>
              </a:rPr>
              <a:t>above</a:t>
            </a:r>
            <a:r>
              <a:rPr sz="2800" b="1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95" dirty="0">
                <a:solidFill>
                  <a:srgbClr val="292929"/>
                </a:solidFill>
                <a:latin typeface="Arial"/>
                <a:cs typeface="Arial"/>
              </a:rPr>
              <a:t>10000 	</a:t>
            </a:r>
            <a:r>
              <a:rPr sz="2800" b="1" spc="-409" dirty="0">
                <a:solidFill>
                  <a:srgbClr val="292929"/>
                </a:solidFill>
                <a:latin typeface="Arial"/>
                <a:cs typeface="Arial"/>
              </a:rPr>
              <a:t>Kg</a:t>
            </a:r>
            <a:r>
              <a:rPr sz="2800" b="1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9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292929"/>
                </a:solidFill>
                <a:latin typeface="Arial"/>
                <a:cs typeface="Arial"/>
              </a:rPr>
              <a:t>placed</a:t>
            </a:r>
            <a:r>
              <a:rPr sz="28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4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75" dirty="0">
                <a:solidFill>
                  <a:srgbClr val="292929"/>
                </a:solidFill>
                <a:latin typeface="Arial"/>
                <a:cs typeface="Arial"/>
              </a:rPr>
              <a:t>PO,</a:t>
            </a:r>
            <a:r>
              <a:rPr sz="2800" b="1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70" dirty="0">
                <a:solidFill>
                  <a:srgbClr val="292929"/>
                </a:solidFill>
                <a:latin typeface="Arial"/>
                <a:cs typeface="Arial"/>
              </a:rPr>
              <a:t>ISS</a:t>
            </a:r>
            <a:r>
              <a:rPr sz="2800" b="1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95" dirty="0">
                <a:solidFill>
                  <a:srgbClr val="292929"/>
                </a:solidFill>
                <a:latin typeface="Arial"/>
                <a:cs typeface="Arial"/>
              </a:rPr>
              <a:t>and 	</a:t>
            </a:r>
            <a:r>
              <a:rPr sz="2800" b="1" spc="-320" dirty="0">
                <a:solidFill>
                  <a:srgbClr val="292929"/>
                </a:solidFill>
                <a:latin typeface="Arial"/>
                <a:cs typeface="Arial"/>
              </a:rPr>
              <a:t>LEO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292929"/>
                </a:solidFill>
                <a:latin typeface="Arial"/>
                <a:cs typeface="Arial"/>
              </a:rPr>
              <a:t>orbits.</a:t>
            </a:r>
            <a:endParaRPr sz="2800">
              <a:latin typeface="Arial"/>
              <a:cs typeface="Arial"/>
            </a:endParaRPr>
          </a:p>
          <a:p>
            <a:pPr marL="240029" marR="216535" indent="-227329" algn="just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8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35" dirty="0">
                <a:solidFill>
                  <a:srgbClr val="292929"/>
                </a:solidFill>
                <a:latin typeface="Arial"/>
                <a:cs typeface="Arial"/>
              </a:rPr>
              <a:t>masses</a:t>
            </a:r>
            <a:r>
              <a:rPr sz="2800" b="1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292929"/>
                </a:solidFill>
                <a:latin typeface="Arial"/>
                <a:cs typeface="Arial"/>
              </a:rPr>
              <a:t>above</a:t>
            </a:r>
            <a:r>
              <a:rPr sz="2800" b="1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292929"/>
                </a:solidFill>
                <a:latin typeface="Arial"/>
                <a:cs typeface="Arial"/>
              </a:rPr>
              <a:t>4000 	</a:t>
            </a:r>
            <a:r>
              <a:rPr sz="2800" b="1" spc="-22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8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70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2800" b="1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90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110" dirty="0">
                <a:solidFill>
                  <a:srgbClr val="292929"/>
                </a:solidFill>
                <a:latin typeface="Arial"/>
                <a:cs typeface="Arial"/>
              </a:rPr>
              <a:t>8000</a:t>
            </a:r>
            <a:r>
              <a:rPr sz="28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400" dirty="0">
                <a:solidFill>
                  <a:srgbClr val="292929"/>
                </a:solidFill>
                <a:latin typeface="Arial"/>
                <a:cs typeface="Arial"/>
              </a:rPr>
              <a:t>Kg</a:t>
            </a:r>
            <a:r>
              <a:rPr sz="2800" b="1" spc="20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292929"/>
                </a:solidFill>
                <a:latin typeface="Arial"/>
                <a:cs typeface="Arial"/>
              </a:rPr>
              <a:t>were 	</a:t>
            </a:r>
            <a:r>
              <a:rPr sz="2800" b="1" spc="-210" dirty="0">
                <a:solidFill>
                  <a:srgbClr val="292929"/>
                </a:solidFill>
                <a:latin typeface="Arial"/>
                <a:cs typeface="Arial"/>
              </a:rPr>
              <a:t>placed</a:t>
            </a:r>
            <a:r>
              <a:rPr sz="2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4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8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3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40" dirty="0">
                <a:solidFill>
                  <a:srgbClr val="292929"/>
                </a:solidFill>
                <a:latin typeface="Arial"/>
                <a:cs typeface="Arial"/>
              </a:rPr>
              <a:t>GTO</a:t>
            </a:r>
            <a:r>
              <a:rPr sz="28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orbit.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6845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75" dirty="0"/>
              <a:t> </a:t>
            </a:r>
            <a:r>
              <a:rPr spc="-204" dirty="0"/>
              <a:t>Mass</a:t>
            </a:r>
            <a:r>
              <a:rPr spc="-45" dirty="0"/>
              <a:t> </a:t>
            </a:r>
            <a:r>
              <a:rPr spc="-95" dirty="0"/>
              <a:t>vs.</a:t>
            </a:r>
            <a:r>
              <a:rPr spc="-45" dirty="0"/>
              <a:t> </a:t>
            </a:r>
            <a:r>
              <a:rPr dirty="0"/>
              <a:t>Orbit</a:t>
            </a:r>
            <a:r>
              <a:rPr spc="-35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7801" y="1437944"/>
            <a:ext cx="5791708" cy="45876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220" y="1784349"/>
            <a:ext cx="4298315" cy="4222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marR="198120" indent="-227329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2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54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2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8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05" dirty="0">
                <a:solidFill>
                  <a:srgbClr val="292929"/>
                </a:solidFill>
                <a:latin typeface="Arial"/>
                <a:cs typeface="Arial"/>
              </a:rPr>
              <a:t>rate 	</a:t>
            </a:r>
            <a:r>
              <a:rPr sz="2800" b="1" spc="-229" dirty="0">
                <a:solidFill>
                  <a:srgbClr val="292929"/>
                </a:solidFill>
                <a:latin typeface="Arial"/>
                <a:cs typeface="Arial"/>
              </a:rPr>
              <a:t>increased</a:t>
            </a:r>
            <a:r>
              <a:rPr sz="28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95" dirty="0">
                <a:solidFill>
                  <a:srgbClr val="292929"/>
                </a:solidFill>
                <a:latin typeface="Arial"/>
                <a:cs typeface="Arial"/>
              </a:rPr>
              <a:t>steadily</a:t>
            </a:r>
            <a:r>
              <a:rPr sz="28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75" dirty="0">
                <a:solidFill>
                  <a:srgbClr val="292929"/>
                </a:solidFill>
                <a:latin typeface="Arial"/>
                <a:cs typeface="Arial"/>
              </a:rPr>
              <a:t>since 	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2013.</a:t>
            </a:r>
            <a:endParaRPr sz="2800">
              <a:latin typeface="Arial"/>
              <a:cs typeface="Arial"/>
            </a:endParaRPr>
          </a:p>
          <a:p>
            <a:pPr marL="240029" marR="5080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35" dirty="0">
                <a:solidFill>
                  <a:srgbClr val="292929"/>
                </a:solidFill>
                <a:latin typeface="Arial"/>
                <a:cs typeface="Arial"/>
              </a:rPr>
              <a:t>increase</a:t>
            </a:r>
            <a:r>
              <a:rPr sz="2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4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3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35" dirty="0">
                <a:solidFill>
                  <a:srgbClr val="292929"/>
                </a:solidFill>
                <a:latin typeface="Arial"/>
                <a:cs typeface="Arial"/>
              </a:rPr>
              <a:t>success 	</a:t>
            </a:r>
            <a:r>
              <a:rPr sz="2800" b="1" spc="-12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28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9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105" dirty="0">
                <a:solidFill>
                  <a:srgbClr val="292929"/>
                </a:solidFill>
                <a:latin typeface="Arial"/>
                <a:cs typeface="Arial"/>
              </a:rPr>
              <a:t>2013</a:t>
            </a:r>
            <a:r>
              <a:rPr sz="2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292929"/>
                </a:solidFill>
                <a:latin typeface="Arial"/>
                <a:cs typeface="Arial"/>
              </a:rPr>
              <a:t>and 	</a:t>
            </a:r>
            <a:r>
              <a:rPr sz="2800" b="1" spc="110" dirty="0">
                <a:solidFill>
                  <a:srgbClr val="292929"/>
                </a:solidFill>
                <a:latin typeface="Arial"/>
                <a:cs typeface="Arial"/>
              </a:rPr>
              <a:t>2017</a:t>
            </a:r>
            <a:r>
              <a:rPr sz="28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80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292929"/>
                </a:solidFill>
                <a:latin typeface="Arial"/>
                <a:cs typeface="Arial"/>
              </a:rPr>
              <a:t>linear.</a:t>
            </a:r>
            <a:endParaRPr sz="2800">
              <a:latin typeface="Arial"/>
              <a:cs typeface="Arial"/>
            </a:endParaRPr>
          </a:p>
          <a:p>
            <a:pPr marL="240029" marR="262255" indent="-227329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180" dirty="0">
                <a:solidFill>
                  <a:srgbClr val="292929"/>
                </a:solidFill>
                <a:latin typeface="Arial"/>
                <a:cs typeface="Arial"/>
              </a:rPr>
              <a:t>During</a:t>
            </a:r>
            <a:r>
              <a:rPr sz="2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110" dirty="0">
                <a:solidFill>
                  <a:srgbClr val="292929"/>
                </a:solidFill>
                <a:latin typeface="Arial"/>
                <a:cs typeface="Arial"/>
              </a:rPr>
              <a:t>2018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50" dirty="0">
                <a:solidFill>
                  <a:srgbClr val="292929"/>
                </a:solidFill>
                <a:latin typeface="Arial"/>
                <a:cs typeface="Arial"/>
              </a:rPr>
              <a:t>there</a:t>
            </a:r>
            <a:r>
              <a:rPr sz="28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80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292929"/>
                </a:solidFill>
                <a:latin typeface="Arial"/>
                <a:cs typeface="Arial"/>
              </a:rPr>
              <a:t>a 	</a:t>
            </a:r>
            <a:r>
              <a:rPr sz="2800" b="1" spc="-165" dirty="0">
                <a:solidFill>
                  <a:srgbClr val="292929"/>
                </a:solidFill>
                <a:latin typeface="Arial"/>
                <a:cs typeface="Arial"/>
              </a:rPr>
              <a:t>drop</a:t>
            </a:r>
            <a:r>
              <a:rPr sz="28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4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8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3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65" dirty="0">
                <a:solidFill>
                  <a:srgbClr val="292929"/>
                </a:solidFill>
                <a:latin typeface="Arial"/>
                <a:cs typeface="Arial"/>
              </a:rPr>
              <a:t>launches 	</a:t>
            </a:r>
            <a:r>
              <a:rPr sz="2800" b="1" spc="-32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0" dirty="0"/>
              <a:t> </a:t>
            </a:r>
            <a:r>
              <a:rPr spc="-270" dirty="0"/>
              <a:t>Success</a:t>
            </a:r>
            <a:r>
              <a:rPr spc="20" dirty="0"/>
              <a:t> </a:t>
            </a:r>
            <a:r>
              <a:rPr spc="-114" dirty="0"/>
              <a:t>Yearly</a:t>
            </a:r>
            <a:r>
              <a:rPr spc="-30" dirty="0"/>
              <a:t> </a:t>
            </a:r>
            <a:r>
              <a:rPr spc="-9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9361" y="1474825"/>
            <a:ext cx="6405118" cy="4406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1604848"/>
            <a:ext cx="91732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7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4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8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3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292929"/>
                </a:solidFill>
                <a:latin typeface="Arial"/>
                <a:cs typeface="Arial"/>
              </a:rPr>
              <a:t>unique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5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2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50" dirty="0">
                <a:solidFill>
                  <a:srgbClr val="292929"/>
                </a:solidFill>
                <a:latin typeface="Arial"/>
                <a:cs typeface="Arial"/>
              </a:rPr>
              <a:t>structure </a:t>
            </a:r>
            <a:r>
              <a:rPr sz="2800" b="1" spc="-145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8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292929"/>
                </a:solidFill>
                <a:latin typeface="Arial"/>
                <a:cs typeface="Arial"/>
              </a:rPr>
              <a:t>obtaining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292929"/>
                </a:solidFill>
                <a:latin typeface="Arial"/>
                <a:cs typeface="Arial"/>
              </a:rPr>
              <a:t>these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8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70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17703"/>
            <a:ext cx="4486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All</a:t>
            </a:r>
            <a:r>
              <a:rPr sz="37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37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</a:t>
            </a:r>
            <a:r>
              <a:rPr sz="37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2492" y="2493441"/>
            <a:ext cx="4276597" cy="34510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80" dirty="0"/>
              <a:t>'CCA'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319" y="2389200"/>
            <a:ext cx="11226165" cy="33921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8029" y="1425955"/>
            <a:ext cx="98139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5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for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launch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sites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begin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with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string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'CCA’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for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obtaining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information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shown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below.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37689"/>
            <a:ext cx="9073515" cy="1910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2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292929"/>
                </a:solidFill>
                <a:latin typeface="Arial"/>
                <a:cs typeface="Arial"/>
              </a:rPr>
              <a:t>calculated</a:t>
            </a:r>
            <a:r>
              <a:rPr sz="2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1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8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04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2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2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90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3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800" b="1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292929"/>
                </a:solidFill>
                <a:latin typeface="Arial"/>
                <a:cs typeface="Arial"/>
              </a:rPr>
              <a:t>boosters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95" dirty="0">
                <a:solidFill>
                  <a:srgbClr val="292929"/>
                </a:solidFill>
                <a:latin typeface="Arial"/>
                <a:cs typeface="Arial"/>
              </a:rPr>
              <a:t>from 	</a:t>
            </a:r>
            <a:r>
              <a:rPr sz="2800" b="1" spc="-310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7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2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114" dirty="0">
                <a:solidFill>
                  <a:srgbClr val="292929"/>
                </a:solidFill>
                <a:latin typeface="Arial"/>
                <a:cs typeface="Arial"/>
              </a:rPr>
              <a:t>=45596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80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800">
              <a:latin typeface="Arial"/>
              <a:cs typeface="Arial"/>
            </a:endParaRPr>
          </a:p>
          <a:p>
            <a:pPr marL="240029" marR="413384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5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8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75" dirty="0">
                <a:solidFill>
                  <a:srgbClr val="292929"/>
                </a:solidFill>
                <a:latin typeface="Arial"/>
                <a:cs typeface="Arial"/>
              </a:rPr>
              <a:t>obtaining</a:t>
            </a:r>
            <a:r>
              <a:rPr sz="28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3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1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04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2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2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8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75" dirty="0">
                <a:solidFill>
                  <a:srgbClr val="292929"/>
                </a:solidFill>
                <a:latin typeface="Arial"/>
                <a:cs typeface="Arial"/>
              </a:rPr>
              <a:t>shown 	</a:t>
            </a:r>
            <a:r>
              <a:rPr sz="2800" b="1" spc="-2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7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0061" y="3878707"/>
            <a:ext cx="7856855" cy="16155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428" y="1318387"/>
            <a:ext cx="9835515" cy="147955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500"/>
              </a:spcBef>
              <a:buClr>
                <a:srgbClr val="292929"/>
              </a:buClr>
              <a:buFont typeface="Arial MT"/>
              <a:buChar char="•"/>
              <a:tabLst>
                <a:tab pos="240029" algn="l"/>
              </a:tabLst>
            </a:pPr>
            <a:r>
              <a:rPr sz="2400" b="1" spc="-2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r>
              <a:rPr sz="24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4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24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24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400" b="1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4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400" b="1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v1.1=2534.7</a:t>
            </a:r>
            <a:r>
              <a:rPr sz="24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400">
              <a:latin typeface="Arial"/>
              <a:cs typeface="Arial"/>
            </a:endParaRPr>
          </a:p>
          <a:p>
            <a:pPr marL="240029" marR="5715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175" dirty="0">
                <a:solidFill>
                  <a:srgbClr val="292929"/>
                </a:solidFill>
                <a:latin typeface="Arial"/>
                <a:cs typeface="Arial"/>
              </a:rPr>
              <a:t>Furthermore,</a:t>
            </a:r>
            <a:r>
              <a:rPr sz="24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4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292929"/>
                </a:solidFill>
                <a:latin typeface="Arial"/>
                <a:cs typeface="Arial"/>
              </a:rPr>
              <a:t>calculate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r>
              <a:rPr sz="2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95" dirty="0">
                <a:solidFill>
                  <a:srgbClr val="292929"/>
                </a:solidFill>
                <a:latin typeface="Arial"/>
                <a:cs typeface="Arial"/>
              </a:rPr>
              <a:t>carried 	</a:t>
            </a:r>
            <a:r>
              <a:rPr sz="2400" b="1" spc="-18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400" b="1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24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4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25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4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Average</a:t>
            </a:r>
            <a:r>
              <a:rPr spc="-90" dirty="0"/>
              <a:t> </a:t>
            </a:r>
            <a:r>
              <a:rPr spc="-114" dirty="0"/>
              <a:t>Payload</a:t>
            </a:r>
            <a:r>
              <a:rPr spc="-4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65" dirty="0"/>
              <a:t> </a:t>
            </a:r>
            <a:r>
              <a:rPr spc="-2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02" y="3134105"/>
            <a:ext cx="9684766" cy="16765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37689"/>
            <a:ext cx="9317990" cy="1483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2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28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8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8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3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2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00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8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70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r>
              <a:rPr sz="2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80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292929"/>
                </a:solidFill>
                <a:latin typeface="Arial"/>
                <a:cs typeface="Arial"/>
              </a:rPr>
              <a:t>in 	</a:t>
            </a:r>
            <a:r>
              <a:rPr sz="2800" b="1" spc="75" dirty="0">
                <a:solidFill>
                  <a:srgbClr val="292929"/>
                </a:solidFill>
                <a:latin typeface="Arial"/>
                <a:cs typeface="Arial"/>
              </a:rPr>
              <a:t>2015-</a:t>
            </a:r>
            <a:r>
              <a:rPr sz="2800" b="1" spc="50" dirty="0">
                <a:solidFill>
                  <a:srgbClr val="292929"/>
                </a:solidFill>
                <a:latin typeface="Arial"/>
                <a:cs typeface="Arial"/>
              </a:rPr>
              <a:t>12-</a:t>
            </a:r>
            <a:r>
              <a:rPr sz="2800" b="1" spc="-25" dirty="0">
                <a:solidFill>
                  <a:srgbClr val="292929"/>
                </a:solidFill>
                <a:latin typeface="Arial"/>
                <a:cs typeface="Arial"/>
              </a:rPr>
              <a:t>22.</a:t>
            </a:r>
            <a:endParaRPr sz="2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2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5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8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75" dirty="0">
                <a:solidFill>
                  <a:srgbClr val="292929"/>
                </a:solidFill>
                <a:latin typeface="Arial"/>
                <a:cs typeface="Arial"/>
              </a:rPr>
              <a:t>obtaining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85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r>
              <a:rPr sz="2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8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270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1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70" dirty="0"/>
              <a:t> Successful</a:t>
            </a:r>
            <a:r>
              <a:rPr spc="-80" dirty="0"/>
              <a:t> </a:t>
            </a:r>
            <a:r>
              <a:rPr spc="-75" dirty="0"/>
              <a:t>Ground</a:t>
            </a:r>
            <a:r>
              <a:rPr spc="-125" dirty="0"/>
              <a:t> </a:t>
            </a:r>
            <a:r>
              <a:rPr spc="-50" dirty="0"/>
              <a:t>Landing</a:t>
            </a:r>
            <a:r>
              <a:rPr spc="-120" dirty="0"/>
              <a:t> </a:t>
            </a:r>
            <a:r>
              <a:rPr spc="-50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290" y="3719448"/>
            <a:ext cx="10096500" cy="13232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9038" y="1386382"/>
            <a:ext cx="4071365" cy="46391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3003" y="1274190"/>
            <a:ext cx="5934075" cy="4791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(i.e.,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SpaceY)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stage landing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described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outlined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below.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400" b="1" spc="-14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1400" b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5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292929"/>
                </a:solidFill>
                <a:latin typeface="Arial"/>
                <a:cs typeface="Arial"/>
              </a:rPr>
              <a:t>methodologies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Dashboard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12700" marR="3129280" indent="286385">
              <a:lnSpc>
                <a:spcPts val="3080"/>
              </a:lnSpc>
              <a:spcBef>
                <a:spcPts val="33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(classification) </a:t>
            </a:r>
            <a:r>
              <a:rPr sz="1400" b="1" spc="-15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14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5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65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1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3003" y="6217411"/>
            <a:ext cx="2256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0738"/>
            <a:ext cx="9290685" cy="130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List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4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boosters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15" dirty="0">
                <a:solidFill>
                  <a:srgbClr val="292929"/>
                </a:solidFill>
                <a:latin typeface="Arial"/>
                <a:cs typeface="Arial"/>
              </a:rPr>
              <a:t>which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solidFill>
                  <a:srgbClr val="292929"/>
                </a:solidFill>
                <a:latin typeface="Arial"/>
                <a:cs typeface="Arial"/>
              </a:rPr>
              <a:t>successfully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292929"/>
                </a:solidFill>
                <a:latin typeface="Arial"/>
                <a:cs typeface="Arial"/>
              </a:rPr>
              <a:t>landed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ship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292929"/>
                </a:solidFill>
                <a:latin typeface="Arial"/>
                <a:cs typeface="Arial"/>
              </a:rPr>
              <a:t>had 	</a:t>
            </a:r>
            <a:r>
              <a:rPr sz="2400" b="1" spc="-17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35" dirty="0">
                <a:solidFill>
                  <a:srgbClr val="292929"/>
                </a:solidFill>
                <a:latin typeface="Arial"/>
                <a:cs typeface="Arial"/>
              </a:rPr>
              <a:t>greater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4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292929"/>
                </a:solidFill>
                <a:latin typeface="Arial"/>
                <a:cs typeface="Arial"/>
              </a:rPr>
              <a:t>4000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5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1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2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4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4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4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4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4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14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4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292929"/>
                </a:solidFill>
                <a:latin typeface="Arial"/>
                <a:cs typeface="Arial"/>
              </a:rPr>
              <a:t>obtaining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7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4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70" dirty="0">
                <a:solidFill>
                  <a:srgbClr val="292929"/>
                </a:solidFill>
                <a:latin typeface="Arial"/>
                <a:cs typeface="Arial"/>
              </a:rPr>
              <a:t>information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400" b="1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4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56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315" y="3470046"/>
            <a:ext cx="9245727" cy="22697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62912"/>
            <a:ext cx="8407400" cy="220027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500"/>
              </a:spcBef>
              <a:buClr>
                <a:srgbClr val="292929"/>
              </a:buClr>
              <a:buFont typeface="Arial MT"/>
              <a:buChar char="•"/>
              <a:tabLst>
                <a:tab pos="240029" algn="l"/>
              </a:tabLst>
            </a:pPr>
            <a:r>
              <a:rPr sz="2400" b="1" spc="-2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4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35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2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solidFill>
                  <a:srgbClr val="292929"/>
                </a:solidFill>
                <a:latin typeface="Arial"/>
                <a:cs typeface="Arial"/>
              </a:rPr>
              <a:t>missions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4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35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292929"/>
                </a:solidFill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1154430" lvl="1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4430" algn="l"/>
              </a:tabLst>
            </a:pPr>
            <a:r>
              <a:rPr sz="2400" b="1" spc="-160" dirty="0">
                <a:solidFill>
                  <a:srgbClr val="292929"/>
                </a:solidFill>
                <a:latin typeface="Arial"/>
                <a:cs typeface="Arial"/>
              </a:rPr>
              <a:t>Failure</a:t>
            </a:r>
            <a:r>
              <a:rPr sz="24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292929"/>
                </a:solidFill>
                <a:latin typeface="Arial"/>
                <a:cs typeface="Arial"/>
              </a:rPr>
              <a:t>(in</a:t>
            </a:r>
            <a:r>
              <a:rPr sz="2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292929"/>
                </a:solidFill>
                <a:latin typeface="Arial"/>
                <a:cs typeface="Arial"/>
              </a:rPr>
              <a:t>flight)=</a:t>
            </a:r>
            <a:r>
              <a:rPr sz="2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solidFill>
                  <a:srgbClr val="292929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1154430" lvl="1" indent="-227329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1154430" algn="l"/>
              </a:tabLst>
            </a:pPr>
            <a:r>
              <a:rPr sz="2400" b="1" spc="-24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2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5" dirty="0">
                <a:solidFill>
                  <a:srgbClr val="292929"/>
                </a:solidFill>
                <a:latin typeface="Arial"/>
                <a:cs typeface="Arial"/>
              </a:rPr>
              <a:t>flights=</a:t>
            </a:r>
            <a:r>
              <a:rPr sz="2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75" dirty="0">
                <a:solidFill>
                  <a:srgbClr val="292929"/>
                </a:solidFill>
                <a:latin typeface="Arial"/>
                <a:cs typeface="Arial"/>
              </a:rPr>
              <a:t>98</a:t>
            </a:r>
            <a:endParaRPr sz="24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r>
              <a:rPr sz="24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4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25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34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90" dirty="0"/>
              <a:t> </a:t>
            </a:r>
            <a:r>
              <a:rPr sz="3100" spc="-50" dirty="0"/>
              <a:t>Mission</a:t>
            </a:r>
            <a:r>
              <a:rPr sz="3100" spc="-85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4105300"/>
            <a:ext cx="10283825" cy="155130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45767"/>
            <a:ext cx="9330055" cy="130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List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4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boosters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15" dirty="0">
                <a:solidFill>
                  <a:srgbClr val="292929"/>
                </a:solidFill>
                <a:latin typeface="Arial"/>
                <a:cs typeface="Arial"/>
              </a:rPr>
              <a:t>which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50" dirty="0">
                <a:solidFill>
                  <a:srgbClr val="292929"/>
                </a:solidFill>
                <a:latin typeface="Arial"/>
                <a:cs typeface="Arial"/>
              </a:rPr>
              <a:t>maximum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4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292929"/>
                </a:solidFill>
                <a:latin typeface="Arial"/>
                <a:cs typeface="Arial"/>
              </a:rPr>
              <a:t>are 	</a:t>
            </a:r>
            <a:r>
              <a:rPr sz="2400" b="1" spc="-229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4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4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14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292929"/>
                </a:solidFill>
                <a:latin typeface="Arial"/>
                <a:cs typeface="Arial"/>
              </a:rPr>
              <a:t>obtaining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4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4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24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4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225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4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Boosters</a:t>
            </a:r>
            <a:r>
              <a:rPr spc="-150" dirty="0"/>
              <a:t> </a:t>
            </a:r>
            <a:r>
              <a:rPr spc="-80" dirty="0"/>
              <a:t>Carried</a:t>
            </a:r>
            <a:r>
              <a:rPr spc="-125" dirty="0"/>
              <a:t> </a:t>
            </a:r>
            <a:r>
              <a:rPr spc="-130" dirty="0"/>
              <a:t>Maximum</a:t>
            </a:r>
            <a:r>
              <a:rPr spc="-114" dirty="0"/>
              <a:t> </a:t>
            </a:r>
            <a:r>
              <a:rPr spc="-120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970" y="3038525"/>
            <a:ext cx="9163685" cy="29754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4017"/>
            <a:ext cx="8865870" cy="120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List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0" dirty="0">
                <a:solidFill>
                  <a:srgbClr val="292929"/>
                </a:solidFill>
                <a:latin typeface="Arial"/>
                <a:cs typeface="Arial"/>
              </a:rPr>
              <a:t>”landing_outcomes”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5" dirty="0">
                <a:solidFill>
                  <a:srgbClr val="292929"/>
                </a:solidFill>
                <a:latin typeface="Arial"/>
                <a:cs typeface="Arial"/>
              </a:rPr>
              <a:t>version,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0" dirty="0">
                <a:solidFill>
                  <a:srgbClr val="292929"/>
                </a:solidFill>
                <a:latin typeface="Arial"/>
                <a:cs typeface="Arial"/>
              </a:rPr>
              <a:t>name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45" dirty="0">
                <a:solidFill>
                  <a:srgbClr val="292929"/>
                </a:solidFill>
                <a:latin typeface="Arial"/>
                <a:cs typeface="Arial"/>
              </a:rPr>
              <a:t>during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10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21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40" dirty="0">
                <a:solidFill>
                  <a:srgbClr val="292929"/>
                </a:solidFill>
                <a:latin typeface="Arial"/>
                <a:cs typeface="Arial"/>
              </a:rPr>
              <a:t>obtaining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information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10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2980689"/>
            <a:ext cx="10651998" cy="16857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33271"/>
            <a:ext cx="9116060" cy="1544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b="1" spc="-229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rank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count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4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(such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22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45" dirty="0">
                <a:solidFill>
                  <a:srgbClr val="292929"/>
                </a:solidFill>
                <a:latin typeface="Arial"/>
                <a:cs typeface="Arial"/>
              </a:rPr>
              <a:t>Failure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(drone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ship)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2200" b="1" spc="-254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r>
              <a:rPr sz="22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pad))</a:t>
            </a:r>
            <a:r>
              <a:rPr sz="22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dates</a:t>
            </a:r>
            <a:r>
              <a:rPr sz="22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292929"/>
                </a:solidFill>
                <a:latin typeface="Arial"/>
                <a:cs typeface="Arial"/>
              </a:rPr>
              <a:t>2010-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06-</a:t>
            </a:r>
            <a:r>
              <a:rPr sz="2200" b="1" spc="85" dirty="0">
                <a:solidFill>
                  <a:srgbClr val="292929"/>
                </a:solidFill>
                <a:latin typeface="Arial"/>
                <a:cs typeface="Arial"/>
              </a:rPr>
              <a:t>04</a:t>
            </a:r>
            <a:r>
              <a:rPr sz="22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292929"/>
                </a:solidFill>
                <a:latin typeface="Arial"/>
                <a:cs typeface="Arial"/>
              </a:rPr>
              <a:t>2017-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03-20,</a:t>
            </a:r>
            <a:r>
              <a:rPr sz="2200" b="1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b="1" spc="-185" dirty="0">
                <a:solidFill>
                  <a:srgbClr val="292929"/>
                </a:solidFill>
                <a:latin typeface="Arial"/>
                <a:cs typeface="Arial"/>
              </a:rPr>
              <a:t>descending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40" dirty="0">
                <a:solidFill>
                  <a:srgbClr val="292929"/>
                </a:solidFill>
                <a:latin typeface="Arial"/>
                <a:cs typeface="Arial"/>
              </a:rPr>
              <a:t>order</a:t>
            </a:r>
            <a:r>
              <a:rPr sz="22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b="1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10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2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21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30" dirty="0">
                <a:solidFill>
                  <a:srgbClr val="292929"/>
                </a:solidFill>
                <a:latin typeface="Arial"/>
                <a:cs typeface="Arial"/>
              </a:rPr>
              <a:t>obtain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10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below.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0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0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0" dirty="0"/>
              <a:t>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308375"/>
            <a:ext cx="9448800" cy="258864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66" y="2529700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303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303" y="369328"/>
                  </a:lnTo>
                  <a:lnTo>
                    <a:pt x="1058303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7596" y="580072"/>
            <a:ext cx="6381115" cy="569290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6418"/>
            <a:ext cx="100622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USA</a:t>
            </a:r>
            <a:r>
              <a:rPr sz="4400" spc="160" dirty="0"/>
              <a:t> </a:t>
            </a:r>
            <a:r>
              <a:rPr sz="4400" spc="-155" dirty="0"/>
              <a:t>Launch</a:t>
            </a:r>
            <a:r>
              <a:rPr sz="4400" spc="-140" dirty="0"/>
              <a:t> </a:t>
            </a:r>
            <a:r>
              <a:rPr sz="4400" spc="-114" dirty="0"/>
              <a:t>Sites</a:t>
            </a:r>
            <a:r>
              <a:rPr sz="4400" spc="-180" dirty="0"/>
              <a:t> </a:t>
            </a:r>
            <a:r>
              <a:rPr sz="4400" dirty="0"/>
              <a:t>in</a:t>
            </a:r>
            <a:r>
              <a:rPr sz="4400" spc="-130" dirty="0"/>
              <a:t> </a:t>
            </a:r>
            <a:r>
              <a:rPr sz="4400" spc="-80" dirty="0"/>
              <a:t>California</a:t>
            </a:r>
            <a:r>
              <a:rPr sz="4400" spc="-65" dirty="0"/>
              <a:t> </a:t>
            </a:r>
            <a:r>
              <a:rPr sz="4400" dirty="0"/>
              <a:t>and</a:t>
            </a:r>
            <a:r>
              <a:rPr sz="4400" spc="-65" dirty="0"/>
              <a:t> </a:t>
            </a:r>
            <a:r>
              <a:rPr sz="4400" spc="-30" dirty="0"/>
              <a:t>Florida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5947917" y="1453514"/>
            <a:ext cx="5962015" cy="4440555"/>
            <a:chOff x="5947917" y="1453514"/>
            <a:chExt cx="5962015" cy="4440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3931" y="1453514"/>
              <a:ext cx="4801616" cy="27217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6872" y="4249877"/>
              <a:ext cx="2892552" cy="16437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7917" y="4249877"/>
              <a:ext cx="2971165" cy="164376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52271" y="1414398"/>
            <a:ext cx="4709160" cy="414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3510" algn="l"/>
              </a:tabLst>
            </a:pPr>
            <a:r>
              <a:rPr sz="1800" b="1" dirty="0">
                <a:latin typeface="Calibri"/>
                <a:cs typeface="Calibri"/>
              </a:rPr>
              <a:t>Most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Launch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sites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considered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this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project </a:t>
            </a:r>
            <a:r>
              <a:rPr sz="1800" b="1" dirty="0">
                <a:latin typeface="Calibri"/>
                <a:cs typeface="Calibri"/>
              </a:rPr>
              <a:t>are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proximity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Equator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line.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Launch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sites </a:t>
            </a:r>
            <a:r>
              <a:rPr sz="1800" b="1" dirty="0">
                <a:latin typeface="Calibri"/>
                <a:cs typeface="Calibri"/>
              </a:rPr>
              <a:t>are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made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closest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point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possible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Equator </a:t>
            </a:r>
            <a:r>
              <a:rPr sz="1800" b="1" dirty="0">
                <a:latin typeface="Calibri"/>
                <a:cs typeface="Calibri"/>
              </a:rPr>
              <a:t>line,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because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anything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surface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Earth </a:t>
            </a:r>
            <a:r>
              <a:rPr sz="1800" b="1" dirty="0">
                <a:latin typeface="Calibri"/>
                <a:cs typeface="Calibri"/>
              </a:rPr>
              <a:t>at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equator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already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moving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at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maximum </a:t>
            </a:r>
            <a:r>
              <a:rPr sz="1800" b="1" dirty="0">
                <a:latin typeface="Calibri"/>
                <a:cs typeface="Calibri"/>
              </a:rPr>
              <a:t>speed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(1670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kilometers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per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hour).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For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example </a:t>
            </a:r>
            <a:r>
              <a:rPr sz="1800" b="1" dirty="0">
                <a:latin typeface="Calibri"/>
                <a:cs typeface="Calibri"/>
              </a:rPr>
              <a:t>launching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from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equator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makes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spacecraft </a:t>
            </a:r>
            <a:r>
              <a:rPr sz="1800" b="1" dirty="0">
                <a:latin typeface="Calibri"/>
                <a:cs typeface="Calibri"/>
              </a:rPr>
              <a:t>move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almost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500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km/hour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faster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once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it</a:t>
            </a:r>
            <a:r>
              <a:rPr sz="1800" b="1" spc="-25" dirty="0">
                <a:latin typeface="Calibri"/>
                <a:cs typeface="Calibri"/>
              </a:rPr>
              <a:t> is </a:t>
            </a:r>
            <a:r>
              <a:rPr sz="1800" b="1" dirty="0">
                <a:latin typeface="Calibri"/>
                <a:cs typeface="Calibri"/>
              </a:rPr>
              <a:t>launched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compared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half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way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north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pole.</a:t>
            </a:r>
            <a:endParaRPr sz="1800">
              <a:latin typeface="Calibri"/>
              <a:cs typeface="Calibri"/>
            </a:endParaRPr>
          </a:p>
          <a:p>
            <a:pPr marL="12700" marR="116839" indent="130810">
              <a:lnSpc>
                <a:spcPct val="100000"/>
              </a:lnSpc>
              <a:spcBef>
                <a:spcPts val="2165"/>
              </a:spcBef>
              <a:buFont typeface="Arial MT"/>
              <a:buChar char="•"/>
              <a:tabLst>
                <a:tab pos="143510" algn="l"/>
              </a:tabLst>
            </a:pPr>
            <a:r>
              <a:rPr sz="1800" b="1" dirty="0">
                <a:latin typeface="Calibri"/>
                <a:cs typeface="Calibri"/>
              </a:rPr>
              <a:t>All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launch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sites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considered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this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project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are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in </a:t>
            </a:r>
            <a:r>
              <a:rPr sz="1800" b="1" dirty="0">
                <a:latin typeface="Calibri"/>
                <a:cs typeface="Calibri"/>
              </a:rPr>
              <a:t>very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close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proximity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coast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While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starting rockets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towards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ocean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minimize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risk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having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any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debris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dropping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exploding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near </a:t>
            </a:r>
            <a:r>
              <a:rPr sz="1800" b="1" spc="-10" dirty="0">
                <a:latin typeface="Calibri"/>
                <a:cs typeface="Calibri"/>
              </a:rPr>
              <a:t>people.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1253" y="2004948"/>
              <a:ext cx="2484374" cy="27205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3733" y="2032254"/>
              <a:ext cx="2333625" cy="269328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784301"/>
            <a:ext cx="9588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/>
              <a:t>Color</a:t>
            </a:r>
            <a:r>
              <a:rPr sz="3600" spc="-110" dirty="0"/>
              <a:t> </a:t>
            </a:r>
            <a:r>
              <a:rPr sz="3600" spc="-100" dirty="0"/>
              <a:t>Labels</a:t>
            </a:r>
            <a:r>
              <a:rPr sz="3600" spc="-95" dirty="0"/>
              <a:t> </a:t>
            </a:r>
            <a:r>
              <a:rPr sz="3600" spc="-70" dirty="0"/>
              <a:t>Showing</a:t>
            </a:r>
            <a:r>
              <a:rPr sz="3600" spc="-95" dirty="0"/>
              <a:t> </a:t>
            </a:r>
            <a:r>
              <a:rPr sz="3600" dirty="0"/>
              <a:t>the</a:t>
            </a:r>
            <a:r>
              <a:rPr sz="3600" spc="-95" dirty="0"/>
              <a:t> </a:t>
            </a:r>
            <a:r>
              <a:rPr sz="3600" spc="-120" dirty="0"/>
              <a:t>Launch</a:t>
            </a:r>
            <a:r>
              <a:rPr sz="3600" spc="-100" dirty="0"/>
              <a:t> </a:t>
            </a:r>
            <a:r>
              <a:rPr sz="3600" spc="-90" dirty="0"/>
              <a:t>Sites</a:t>
            </a:r>
            <a:r>
              <a:rPr sz="3600" spc="-100" dirty="0"/>
              <a:t> </a:t>
            </a:r>
            <a:r>
              <a:rPr sz="3600" dirty="0"/>
              <a:t>on</a:t>
            </a:r>
            <a:r>
              <a:rPr sz="3600" spc="-95" dirty="0"/>
              <a:t> </a:t>
            </a:r>
            <a:r>
              <a:rPr sz="3600" dirty="0"/>
              <a:t>a</a:t>
            </a:r>
            <a:r>
              <a:rPr sz="3600" spc="-100" dirty="0"/>
              <a:t> </a:t>
            </a:r>
            <a:r>
              <a:rPr sz="3600" spc="-25" dirty="0"/>
              <a:t>Map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6342379" y="4862322"/>
            <a:ext cx="38163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538235"/>
                </a:solidFill>
                <a:latin typeface="Calibri"/>
                <a:cs typeface="Calibri"/>
              </a:rPr>
              <a:t>Green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Successful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Launch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Failed</a:t>
            </a:r>
            <a:r>
              <a:rPr sz="2800" b="1" spc="-10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Launch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4772" y="2056129"/>
            <a:ext cx="8609330" cy="2669540"/>
            <a:chOff x="184772" y="2056129"/>
            <a:chExt cx="8609330" cy="26695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772" y="2056129"/>
              <a:ext cx="3061081" cy="26694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0805" y="2056129"/>
              <a:ext cx="2852801" cy="266941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7359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Safe</a:t>
            </a:r>
            <a:r>
              <a:rPr spc="15" dirty="0"/>
              <a:t> </a:t>
            </a:r>
            <a:r>
              <a:rPr spc="-95" dirty="0"/>
              <a:t>Distance</a:t>
            </a:r>
            <a:r>
              <a:rPr spc="35" dirty="0"/>
              <a:t> </a:t>
            </a:r>
            <a:r>
              <a:rPr spc="60" dirty="0"/>
              <a:t>to</a:t>
            </a:r>
            <a:r>
              <a:rPr spc="10" dirty="0"/>
              <a:t> </a:t>
            </a:r>
            <a:r>
              <a:rPr spc="-135" dirty="0"/>
              <a:t>Launch</a:t>
            </a:r>
            <a:r>
              <a:rPr spc="20" dirty="0"/>
              <a:t> </a:t>
            </a:r>
            <a:r>
              <a:rPr spc="-65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1179" y="1916302"/>
            <a:ext cx="5944108" cy="30253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65" dirty="0"/>
              <a:t> </a:t>
            </a:r>
            <a:r>
              <a:rPr dirty="0"/>
              <a:t>obtained</a:t>
            </a:r>
            <a:r>
              <a:rPr spc="-80" dirty="0"/>
              <a:t> </a:t>
            </a:r>
            <a:r>
              <a:rPr spc="-10" dirty="0"/>
              <a:t>results </a:t>
            </a:r>
            <a:r>
              <a:rPr dirty="0"/>
              <a:t>indicate</a:t>
            </a:r>
            <a:r>
              <a:rPr spc="-105" dirty="0"/>
              <a:t> </a:t>
            </a:r>
            <a:r>
              <a:rPr dirty="0"/>
              <a:t>that</a:t>
            </a:r>
            <a:r>
              <a:rPr spc="-75" dirty="0"/>
              <a:t> </a:t>
            </a:r>
            <a:r>
              <a:rPr dirty="0"/>
              <a:t>all</a:t>
            </a:r>
            <a:r>
              <a:rPr spc="-65" dirty="0"/>
              <a:t> </a:t>
            </a:r>
            <a:r>
              <a:rPr spc="-10" dirty="0"/>
              <a:t>launch </a:t>
            </a:r>
            <a:r>
              <a:rPr dirty="0"/>
              <a:t>sites</a:t>
            </a:r>
            <a:r>
              <a:rPr spc="-50" dirty="0"/>
              <a:t> </a:t>
            </a:r>
            <a:r>
              <a:rPr dirty="0"/>
              <a:t>are</a:t>
            </a:r>
            <a:r>
              <a:rPr spc="-75" dirty="0"/>
              <a:t> </a:t>
            </a:r>
            <a:r>
              <a:rPr dirty="0"/>
              <a:t>at</a:t>
            </a:r>
            <a:r>
              <a:rPr spc="-40" dirty="0"/>
              <a:t> </a:t>
            </a:r>
            <a:r>
              <a:rPr spc="-20" dirty="0"/>
              <a:t>safe </a:t>
            </a:r>
            <a:r>
              <a:rPr dirty="0"/>
              <a:t>distance</a:t>
            </a:r>
            <a:r>
              <a:rPr spc="-114" dirty="0"/>
              <a:t> </a:t>
            </a:r>
            <a:r>
              <a:rPr dirty="0"/>
              <a:t>from</a:t>
            </a:r>
            <a:r>
              <a:rPr spc="-114" dirty="0"/>
              <a:t> </a:t>
            </a:r>
            <a:r>
              <a:rPr spc="-10" dirty="0"/>
              <a:t>railway </a:t>
            </a:r>
            <a:r>
              <a:rPr dirty="0"/>
              <a:t>lines</a:t>
            </a:r>
            <a:r>
              <a:rPr spc="-3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cities.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66" y="2529700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303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303" y="369328"/>
                  </a:lnTo>
                  <a:lnTo>
                    <a:pt x="1058303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1040" y="344081"/>
            <a:ext cx="6792976" cy="58994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9407" y="6223812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0588" y="1297686"/>
            <a:ext cx="9119235" cy="55289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302260">
              <a:lnSpc>
                <a:spcPct val="90000"/>
              </a:lnSpc>
              <a:spcBef>
                <a:spcPts val="340"/>
              </a:spcBef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capstone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Professional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Certificate.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demonstrate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proficiency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techniques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world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summarize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report.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90000"/>
              </a:lnSpc>
              <a:spcBef>
                <a:spcPts val="1395"/>
              </a:spcBef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 a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(i.e.,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SpaceY)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30" dirty="0">
                <a:solidFill>
                  <a:srgbClr val="1F4E79"/>
                </a:solidFill>
                <a:latin typeface="Arial"/>
                <a:cs typeface="Arial"/>
              </a:rPr>
              <a:t>determine</a:t>
            </a:r>
            <a:r>
              <a:rPr sz="2000" b="1" spc="-2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1F4E79"/>
                </a:solidFill>
                <a:latin typeface="Arial"/>
                <a:cs typeface="Arial"/>
              </a:rPr>
              <a:t>the</a:t>
            </a:r>
            <a:r>
              <a:rPr sz="2000" b="1" spc="-40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140" dirty="0">
                <a:solidFill>
                  <a:srgbClr val="1F4E79"/>
                </a:solidFill>
                <a:latin typeface="Arial"/>
                <a:cs typeface="Arial"/>
              </a:rPr>
              <a:t>rocket</a:t>
            </a:r>
            <a:r>
              <a:rPr sz="2000" b="1" spc="-20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1F4E79"/>
                </a:solidFill>
                <a:latin typeface="Arial"/>
                <a:cs typeface="Arial"/>
              </a:rPr>
              <a:t>first</a:t>
            </a:r>
            <a:r>
              <a:rPr sz="2000" b="1" spc="-30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140" dirty="0">
                <a:solidFill>
                  <a:srgbClr val="1F4E79"/>
                </a:solidFill>
                <a:latin typeface="Arial"/>
                <a:cs typeface="Arial"/>
              </a:rPr>
              <a:t>stage</a:t>
            </a:r>
            <a:r>
              <a:rPr sz="2000" b="1" spc="-2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135" dirty="0">
                <a:solidFill>
                  <a:srgbClr val="1F4E79"/>
                </a:solidFill>
                <a:latin typeface="Arial"/>
                <a:cs typeface="Arial"/>
              </a:rPr>
              <a:t>landing</a:t>
            </a:r>
            <a:r>
              <a:rPr sz="2000" b="1" spc="-30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1F4E79"/>
                </a:solidFill>
                <a:latin typeface="Arial"/>
                <a:cs typeface="Arial"/>
              </a:rPr>
              <a:t>successes</a:t>
            </a:r>
            <a:r>
              <a:rPr sz="2000" b="1" spc="-10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30" dirty="0">
                <a:solidFill>
                  <a:srgbClr val="1F4E79"/>
                </a:solidFill>
                <a:latin typeface="Arial"/>
                <a:cs typeface="Arial"/>
              </a:rPr>
              <a:t>determine</a:t>
            </a:r>
            <a:r>
              <a:rPr sz="2000" b="1" spc="-2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1F4E79"/>
                </a:solidFill>
                <a:latin typeface="Arial"/>
                <a:cs typeface="Arial"/>
              </a:rPr>
              <a:t>the</a:t>
            </a:r>
            <a:r>
              <a:rPr sz="2000" b="1" spc="-3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175" dirty="0">
                <a:solidFill>
                  <a:srgbClr val="1F4E79"/>
                </a:solidFill>
                <a:latin typeface="Arial"/>
                <a:cs typeface="Arial"/>
              </a:rPr>
              <a:t>cost</a:t>
            </a:r>
            <a:r>
              <a:rPr sz="2000" b="1" spc="-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1F4E79"/>
                </a:solidFill>
                <a:latin typeface="Arial"/>
                <a:cs typeface="Arial"/>
              </a:rPr>
              <a:t>of</a:t>
            </a:r>
            <a:r>
              <a:rPr sz="2000" b="1" spc="-30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F4E79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000" b="1" spc="-165" dirty="0">
                <a:solidFill>
                  <a:srgbClr val="1F4E79"/>
                </a:solidFill>
                <a:latin typeface="Arial"/>
                <a:cs typeface="Arial"/>
              </a:rPr>
              <a:t>launch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companies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endParaRPr sz="2000">
              <a:latin typeface="Microsoft Sans Serif"/>
              <a:cs typeface="Microsoft Sans Serif"/>
            </a:endParaRPr>
          </a:p>
          <a:p>
            <a:pPr marL="12700" marR="412115">
              <a:lnSpc>
                <a:spcPts val="2160"/>
              </a:lnSpc>
              <a:spcBef>
                <a:spcPts val="1435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Throughout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books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books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*.pdf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repository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webpage.</a:t>
            </a:r>
            <a:endParaRPr sz="2000">
              <a:latin typeface="Microsoft Sans Serif"/>
              <a:cs typeface="Microsoft Sans Serif"/>
            </a:endParaRPr>
          </a:p>
          <a:p>
            <a:pPr marL="12700" marR="10160">
              <a:lnSpc>
                <a:spcPts val="2160"/>
              </a:lnSpc>
              <a:spcBef>
                <a:spcPts val="1405"/>
              </a:spcBef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methodology,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(ML)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development,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evaluation.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5493" y="2261450"/>
            <a:ext cx="2697987" cy="338226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271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5" dirty="0"/>
              <a:t> </a:t>
            </a:r>
            <a:r>
              <a:rPr spc="-120" dirty="0"/>
              <a:t>Launch</a:t>
            </a:r>
            <a:r>
              <a:rPr spc="10" dirty="0"/>
              <a:t> </a:t>
            </a:r>
            <a:r>
              <a:rPr spc="-270" dirty="0"/>
              <a:t>Success</a:t>
            </a:r>
            <a:r>
              <a:rPr spc="25" dirty="0"/>
              <a:t> </a:t>
            </a:r>
            <a:r>
              <a:rPr dirty="0"/>
              <a:t>for</a:t>
            </a:r>
            <a:r>
              <a:rPr spc="-5" dirty="0"/>
              <a:t> </a:t>
            </a:r>
            <a:r>
              <a:rPr dirty="0"/>
              <a:t>All </a:t>
            </a:r>
            <a:r>
              <a:rPr spc="-100" dirty="0"/>
              <a:t>Sites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926" y="1478661"/>
            <a:ext cx="6607683" cy="31382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3760" y="4800980"/>
            <a:ext cx="958151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40" dirty="0">
                <a:latin typeface="Microsoft Sans Serif"/>
                <a:cs typeface="Microsoft Sans Serif"/>
              </a:rPr>
              <a:t>The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highest</a:t>
            </a:r>
            <a:r>
              <a:rPr sz="2800" spc="-16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success</a:t>
            </a:r>
            <a:r>
              <a:rPr sz="2800" spc="-40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launch</a:t>
            </a:r>
            <a:r>
              <a:rPr sz="2800" spc="-85" dirty="0">
                <a:latin typeface="Microsoft Sans Serif"/>
                <a:cs typeface="Microsoft Sans Serif"/>
              </a:rPr>
              <a:t> </a:t>
            </a:r>
            <a:r>
              <a:rPr sz="2800" spc="-45" dirty="0">
                <a:latin typeface="Microsoft Sans Serif"/>
                <a:cs typeface="Microsoft Sans Serif"/>
              </a:rPr>
              <a:t>rates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spc="-45" dirty="0">
                <a:latin typeface="Microsoft Sans Serif"/>
                <a:cs typeface="Microsoft Sans Serif"/>
              </a:rPr>
              <a:t>were</a:t>
            </a:r>
            <a:r>
              <a:rPr sz="2800" spc="-8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recorded</a:t>
            </a:r>
            <a:r>
              <a:rPr sz="2800" spc="-8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at</a:t>
            </a:r>
            <a:r>
              <a:rPr sz="2800" spc="-75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these</a:t>
            </a:r>
            <a:r>
              <a:rPr sz="2800" spc="-85" dirty="0">
                <a:latin typeface="Microsoft Sans Serif"/>
                <a:cs typeface="Microsoft Sans Serif"/>
              </a:rPr>
              <a:t> </a:t>
            </a:r>
            <a:r>
              <a:rPr sz="2800" spc="-30" dirty="0">
                <a:latin typeface="Microsoft Sans Serif"/>
                <a:cs typeface="Microsoft Sans Serif"/>
              </a:rPr>
              <a:t>sites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spc="-50" dirty="0"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sz="2800" spc="-360" dirty="0">
                <a:latin typeface="Microsoft Sans Serif"/>
                <a:cs typeface="Microsoft Sans Serif"/>
              </a:rPr>
              <a:t>KSC</a:t>
            </a:r>
            <a:r>
              <a:rPr sz="2800" spc="165" dirty="0">
                <a:latin typeface="Microsoft Sans Serif"/>
                <a:cs typeface="Microsoft Sans Serif"/>
              </a:rPr>
              <a:t> </a:t>
            </a:r>
            <a:r>
              <a:rPr sz="2800" spc="-185" dirty="0">
                <a:latin typeface="Microsoft Sans Serif"/>
                <a:cs typeface="Microsoft Sans Serif"/>
              </a:rPr>
              <a:t>LC-</a:t>
            </a:r>
            <a:r>
              <a:rPr sz="2800" dirty="0">
                <a:latin typeface="Microsoft Sans Serif"/>
                <a:cs typeface="Microsoft Sans Serif"/>
              </a:rPr>
              <a:t>39A</a:t>
            </a:r>
            <a:r>
              <a:rPr sz="2800" spc="17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(41.7%)</a:t>
            </a:r>
            <a:endParaRPr sz="28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sz="2800" spc="-310" dirty="0">
                <a:latin typeface="Microsoft Sans Serif"/>
                <a:cs typeface="Microsoft Sans Serif"/>
              </a:rPr>
              <a:t>CCAFS</a:t>
            </a:r>
            <a:r>
              <a:rPr sz="2800" spc="12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LC-</a:t>
            </a:r>
            <a:r>
              <a:rPr sz="2800" spc="125" dirty="0">
                <a:latin typeface="Microsoft Sans Serif"/>
                <a:cs typeface="Microsoft Sans Serif"/>
              </a:rPr>
              <a:t>40</a:t>
            </a:r>
            <a:r>
              <a:rPr sz="2800" spc="1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(29.2%)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40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9" dirty="0"/>
              <a:t>KSC</a:t>
            </a:r>
            <a:r>
              <a:rPr spc="145" dirty="0"/>
              <a:t> </a:t>
            </a:r>
            <a:r>
              <a:rPr spc="-245" dirty="0"/>
              <a:t>LC-</a:t>
            </a:r>
            <a:r>
              <a:rPr spc="165" dirty="0"/>
              <a:t>39</a:t>
            </a:r>
            <a:r>
              <a:rPr spc="-80" dirty="0"/>
              <a:t> </a:t>
            </a:r>
            <a:r>
              <a:rPr spc="-120" dirty="0"/>
              <a:t>Launch</a:t>
            </a:r>
            <a:r>
              <a:rPr spc="40" dirty="0"/>
              <a:t> </a:t>
            </a:r>
            <a:r>
              <a:rPr spc="-50" dirty="0"/>
              <a:t>Site</a:t>
            </a:r>
            <a:r>
              <a:rPr spc="30" dirty="0"/>
              <a:t> </a:t>
            </a:r>
            <a:r>
              <a:rPr spc="-270" dirty="0"/>
              <a:t>Success</a:t>
            </a:r>
            <a:r>
              <a:rPr spc="65" dirty="0"/>
              <a:t> </a:t>
            </a:r>
            <a:r>
              <a:rPr spc="-160" dirty="0"/>
              <a:t>Rate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5173" y="1396695"/>
            <a:ext cx="8102473" cy="42970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03270" y="5867196"/>
            <a:ext cx="4895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70" dirty="0">
                <a:latin typeface="Arial"/>
                <a:cs typeface="Arial"/>
              </a:rPr>
              <a:t>Site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360" dirty="0">
                <a:latin typeface="Arial"/>
                <a:cs typeface="Arial"/>
              </a:rPr>
              <a:t>KSC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220" dirty="0">
                <a:latin typeface="Arial"/>
                <a:cs typeface="Arial"/>
              </a:rPr>
              <a:t>LC-</a:t>
            </a:r>
            <a:r>
              <a:rPr sz="2400" b="1" spc="90" dirty="0">
                <a:latin typeface="Arial"/>
                <a:cs typeface="Arial"/>
              </a:rPr>
              <a:t>39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270" dirty="0">
                <a:latin typeface="Arial"/>
                <a:cs typeface="Arial"/>
              </a:rPr>
              <a:t>success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05" dirty="0">
                <a:latin typeface="Arial"/>
                <a:cs typeface="Arial"/>
              </a:rPr>
              <a:t>rate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95" dirty="0">
                <a:latin typeface="Arial"/>
                <a:cs typeface="Arial"/>
              </a:rPr>
              <a:t>is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76.9%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50" dirty="0"/>
              <a:t> </a:t>
            </a:r>
            <a:r>
              <a:rPr spc="-100" dirty="0"/>
              <a:t>vs.</a:t>
            </a:r>
            <a:r>
              <a:rPr spc="-45" dirty="0"/>
              <a:t> </a:t>
            </a:r>
            <a:r>
              <a:rPr spc="-130" dirty="0"/>
              <a:t>Launch</a:t>
            </a:r>
            <a:r>
              <a:rPr spc="-45" dirty="0"/>
              <a:t> </a:t>
            </a:r>
            <a:r>
              <a:rPr spc="-90" dirty="0"/>
              <a:t>Outcome</a:t>
            </a:r>
            <a:r>
              <a:rPr spc="-40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dirty="0"/>
              <a:t>All</a:t>
            </a:r>
            <a:r>
              <a:rPr spc="-6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6378" y="1403794"/>
            <a:ext cx="5959348" cy="43056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6412" y="2974035"/>
            <a:ext cx="458406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Arial"/>
                <a:cs typeface="Arial"/>
              </a:rPr>
              <a:t>Highest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spc="-355" dirty="0">
                <a:latin typeface="Arial"/>
                <a:cs typeface="Arial"/>
              </a:rPr>
              <a:t>success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135" dirty="0">
                <a:latin typeface="Arial"/>
                <a:cs typeface="Arial"/>
              </a:rPr>
              <a:t>rate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for </a:t>
            </a:r>
            <a:r>
              <a:rPr sz="3200" b="1" spc="-250" dirty="0">
                <a:latin typeface="Arial"/>
                <a:cs typeface="Arial"/>
              </a:rPr>
              <a:t>payloads</a:t>
            </a:r>
            <a:r>
              <a:rPr sz="3200" b="1" spc="15" dirty="0">
                <a:latin typeface="Arial"/>
                <a:cs typeface="Arial"/>
              </a:rPr>
              <a:t> </a:t>
            </a:r>
            <a:r>
              <a:rPr sz="3200" b="1" spc="-254" dirty="0">
                <a:latin typeface="Arial"/>
                <a:cs typeface="Arial"/>
              </a:rPr>
              <a:t>is</a:t>
            </a:r>
            <a:r>
              <a:rPr sz="3200" b="1" spc="25" dirty="0">
                <a:latin typeface="Arial"/>
                <a:cs typeface="Arial"/>
              </a:rPr>
              <a:t> </a:t>
            </a:r>
            <a:r>
              <a:rPr sz="3200" b="1" spc="-204" dirty="0">
                <a:latin typeface="Arial"/>
                <a:cs typeface="Arial"/>
              </a:rPr>
              <a:t>between</a:t>
            </a:r>
            <a:r>
              <a:rPr sz="3200" b="1" spc="10" dirty="0">
                <a:latin typeface="Arial"/>
                <a:cs typeface="Arial"/>
              </a:rPr>
              <a:t> </a:t>
            </a:r>
            <a:r>
              <a:rPr sz="3200" b="1" spc="114" dirty="0">
                <a:latin typeface="Arial"/>
                <a:cs typeface="Arial"/>
              </a:rPr>
              <a:t>2000 </a:t>
            </a:r>
            <a:r>
              <a:rPr sz="3200" b="1" spc="-225" dirty="0">
                <a:latin typeface="Arial"/>
                <a:cs typeface="Arial"/>
              </a:rPr>
              <a:t>and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135" dirty="0">
                <a:latin typeface="Arial"/>
                <a:cs typeface="Arial"/>
              </a:rPr>
              <a:t>5500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380" dirty="0">
                <a:latin typeface="Arial"/>
                <a:cs typeface="Arial"/>
              </a:rPr>
              <a:t>Kgs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66" y="2529700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303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303" y="369328"/>
                  </a:lnTo>
                  <a:lnTo>
                    <a:pt x="1058303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0928" y="943851"/>
            <a:ext cx="6663308" cy="528980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0013" y="1480185"/>
            <a:ext cx="10821035" cy="3170555"/>
            <a:chOff x="770013" y="1480185"/>
            <a:chExt cx="10821035" cy="3170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013" y="1480185"/>
              <a:ext cx="5113401" cy="31701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7800" y="1510665"/>
              <a:ext cx="5563108" cy="313969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8969" y="4937836"/>
            <a:ext cx="10685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b="1" spc="-215" dirty="0">
                <a:latin typeface="Arial"/>
                <a:cs typeface="Arial"/>
              </a:rPr>
              <a:t>Using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the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125" dirty="0">
                <a:latin typeface="Arial"/>
                <a:cs typeface="Arial"/>
              </a:rPr>
              <a:t>test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60" dirty="0">
                <a:latin typeface="Arial"/>
                <a:cs typeface="Arial"/>
              </a:rPr>
              <a:t>set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the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240" dirty="0">
                <a:latin typeface="Arial"/>
                <a:cs typeface="Arial"/>
              </a:rPr>
              <a:t>same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240" dirty="0">
                <a:latin typeface="Arial"/>
                <a:cs typeface="Arial"/>
              </a:rPr>
              <a:t>accuracy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80" dirty="0">
                <a:latin typeface="Arial"/>
                <a:cs typeface="Arial"/>
              </a:rPr>
              <a:t>results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60" dirty="0">
                <a:latin typeface="Arial"/>
                <a:cs typeface="Arial"/>
              </a:rPr>
              <a:t>were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145" dirty="0">
                <a:latin typeface="Arial"/>
                <a:cs typeface="Arial"/>
              </a:rPr>
              <a:t>obtained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180" dirty="0">
                <a:latin typeface="Arial"/>
                <a:cs typeface="Arial"/>
              </a:rPr>
              <a:t>from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the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55" dirty="0">
                <a:latin typeface="Arial"/>
                <a:cs typeface="Arial"/>
              </a:rPr>
              <a:t>four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00" dirty="0">
                <a:latin typeface="Arial"/>
                <a:cs typeface="Arial"/>
              </a:rPr>
              <a:t>models.</a:t>
            </a:r>
            <a:endParaRPr sz="2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b="1" spc="-220" dirty="0">
                <a:latin typeface="Arial"/>
                <a:cs typeface="Arial"/>
              </a:rPr>
              <a:t>The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185" dirty="0">
                <a:latin typeface="Arial"/>
                <a:cs typeface="Arial"/>
              </a:rPr>
              <a:t>Tree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50" dirty="0">
                <a:latin typeface="Arial"/>
                <a:cs typeface="Arial"/>
              </a:rPr>
              <a:t>Model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55" dirty="0">
                <a:latin typeface="Arial"/>
                <a:cs typeface="Arial"/>
              </a:rPr>
              <a:t>provided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the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55" dirty="0">
                <a:latin typeface="Arial"/>
                <a:cs typeface="Arial"/>
              </a:rPr>
              <a:t>best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240" dirty="0">
                <a:latin typeface="Arial"/>
                <a:cs typeface="Arial"/>
              </a:rPr>
              <a:t>accuracy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80" dirty="0">
                <a:latin typeface="Arial"/>
                <a:cs typeface="Arial"/>
              </a:rPr>
              <a:t>results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for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the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30" dirty="0">
                <a:latin typeface="Arial"/>
                <a:cs typeface="Arial"/>
              </a:rPr>
              <a:t>entire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30" dirty="0">
                <a:latin typeface="Arial"/>
                <a:cs typeface="Arial"/>
              </a:rPr>
              <a:t>data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set.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338" y="1367409"/>
            <a:ext cx="9310370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confusion</a:t>
            </a:r>
            <a:r>
              <a:rPr sz="22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matrix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suggests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performing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b="1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Logistic</a:t>
            </a:r>
            <a:r>
              <a:rPr sz="2200" b="1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0" dirty="0">
                <a:solidFill>
                  <a:srgbClr val="292929"/>
                </a:solidFill>
                <a:latin typeface="Arial"/>
                <a:cs typeface="Arial"/>
              </a:rPr>
              <a:t>Regression</a:t>
            </a:r>
            <a:r>
              <a:rPr sz="2200" b="1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model.</a:t>
            </a:r>
            <a:endParaRPr sz="2200">
              <a:latin typeface="Arial"/>
              <a:cs typeface="Arial"/>
            </a:endParaRPr>
          </a:p>
          <a:p>
            <a:pPr marL="240665" marR="4027804" indent="-228600">
              <a:lnSpc>
                <a:spcPct val="153000"/>
              </a:lnSpc>
              <a:spcBef>
                <a:spcPts val="5"/>
              </a:spcBef>
              <a:buFont typeface="Arial MT"/>
              <a:buChar char="•"/>
              <a:tabLst>
                <a:tab pos="259079" algn="l"/>
              </a:tabLst>
            </a:pP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confusion</a:t>
            </a:r>
            <a:r>
              <a:rPr sz="22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matrix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predicts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292929"/>
                </a:solidFill>
                <a:latin typeface="Arial"/>
                <a:cs typeface="Arial"/>
              </a:rPr>
              <a:t>13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true 	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positives,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292929"/>
                </a:solidFill>
                <a:latin typeface="Arial"/>
                <a:cs typeface="Arial"/>
              </a:rPr>
              <a:t>3</a:t>
            </a:r>
            <a:r>
              <a:rPr sz="2200" b="1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positives,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292929"/>
                </a:solidFill>
                <a:latin typeface="Arial"/>
                <a:cs typeface="Arial"/>
              </a:rPr>
              <a:t>3</a:t>
            </a:r>
            <a:r>
              <a:rPr sz="2200" b="1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2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positive, 	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292929"/>
                </a:solidFill>
                <a:latin typeface="Arial"/>
                <a:cs typeface="Arial"/>
              </a:rPr>
              <a:t>0</a:t>
            </a:r>
            <a:r>
              <a:rPr sz="22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negative.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Confusion</a:t>
            </a:r>
            <a:r>
              <a:rPr spc="-85" dirty="0"/>
              <a:t> </a:t>
            </a:r>
            <a:r>
              <a:rPr spc="-4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09064" y="2199665"/>
            <a:ext cx="9636760" cy="3635375"/>
            <a:chOff x="1909064" y="2199665"/>
            <a:chExt cx="9636760" cy="36353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183" y="2199665"/>
              <a:ext cx="4747640" cy="36349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9064" y="3944683"/>
              <a:ext cx="2118487" cy="1836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159" y="1524076"/>
            <a:ext cx="6559550" cy="3420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b="1" spc="-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54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rocket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50" dirty="0">
                <a:solidFill>
                  <a:srgbClr val="292929"/>
                </a:solidFill>
                <a:latin typeface="Arial"/>
                <a:cs typeface="Arial"/>
              </a:rPr>
              <a:t>increased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b="1" spc="-110" dirty="0">
                <a:solidFill>
                  <a:srgbClr val="292929"/>
                </a:solidFill>
                <a:latin typeface="Arial"/>
                <a:cs typeface="Arial"/>
              </a:rPr>
              <a:t>after</a:t>
            </a:r>
            <a:r>
              <a:rPr sz="2200" b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2013.</a:t>
            </a:r>
            <a:endParaRPr sz="2200">
              <a:latin typeface="Arial"/>
              <a:cs typeface="Arial"/>
            </a:endParaRPr>
          </a:p>
          <a:p>
            <a:pPr marL="240665" marR="955040" indent="-228600">
              <a:lnSpc>
                <a:spcPct val="153200"/>
              </a:lnSpc>
              <a:buFont typeface="Arial MT"/>
              <a:buChar char="•"/>
              <a:tabLst>
                <a:tab pos="259079" algn="l"/>
              </a:tabLst>
            </a:pPr>
            <a:r>
              <a:rPr sz="2200" b="1" spc="-140" dirty="0">
                <a:solidFill>
                  <a:srgbClr val="292929"/>
                </a:solidFill>
                <a:latin typeface="Arial"/>
                <a:cs typeface="Arial"/>
              </a:rPr>
              <a:t>Orbits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54" dirty="0">
                <a:solidFill>
                  <a:srgbClr val="292929"/>
                </a:solidFill>
                <a:latin typeface="Arial"/>
                <a:cs typeface="Arial"/>
              </a:rPr>
              <a:t>GEO,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HEO,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20" dirty="0">
                <a:solidFill>
                  <a:srgbClr val="292929"/>
                </a:solidFill>
                <a:latin typeface="Arial"/>
                <a:cs typeface="Arial"/>
              </a:rPr>
              <a:t>ES-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L1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70" dirty="0">
                <a:solidFill>
                  <a:srgbClr val="292929"/>
                </a:solidFill>
                <a:latin typeface="Arial"/>
                <a:cs typeface="Arial"/>
              </a:rPr>
              <a:t>SSO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292929"/>
                </a:solidFill>
                <a:latin typeface="Arial"/>
                <a:cs typeface="Arial"/>
              </a:rPr>
              <a:t>100% 	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54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22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2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0" dirty="0">
                <a:solidFill>
                  <a:srgbClr val="292929"/>
                </a:solidFill>
                <a:latin typeface="Arial"/>
                <a:cs typeface="Arial"/>
              </a:rPr>
              <a:t>LC-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39A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1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22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highest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54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40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2200">
              <a:latin typeface="Arial"/>
              <a:cs typeface="Arial"/>
            </a:endParaRPr>
          </a:p>
          <a:p>
            <a:pPr marL="241300" marR="69215" indent="-228600" algn="just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spc="-24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Decision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5" dirty="0">
                <a:solidFill>
                  <a:srgbClr val="292929"/>
                </a:solidFill>
                <a:latin typeface="Arial"/>
                <a:cs typeface="Arial"/>
              </a:rPr>
              <a:t>Tree</a:t>
            </a:r>
            <a:r>
              <a:rPr sz="22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b="1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22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29" dirty="0">
                <a:solidFill>
                  <a:srgbClr val="292929"/>
                </a:solidFill>
                <a:latin typeface="Arial"/>
                <a:cs typeface="Arial"/>
              </a:rPr>
              <a:t>ML</a:t>
            </a:r>
            <a:r>
              <a:rPr sz="2200" b="1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algorithm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analyzing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2200" b="1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set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provided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b="1" spc="-22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5" dirty="0">
                <a:solidFill>
                  <a:srgbClr val="292929"/>
                </a:solidFill>
                <a:latin typeface="Arial"/>
                <a:cs typeface="Arial"/>
              </a:rPr>
              <a:t>results.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9059" y="1350479"/>
            <a:ext cx="3997705" cy="43958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r>
              <a:rPr spc="45" dirty="0"/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0183" y="0"/>
              <a:ext cx="8441817" cy="68579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2300" y="6731000"/>
            <a:ext cx="514350" cy="8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" dirty="0">
                <a:solidFill>
                  <a:srgbClr val="B3B3B3"/>
                </a:solidFill>
                <a:latin typeface="Arial MT"/>
                <a:cs typeface="Arial MT"/>
                <a:hlinkClick r:id="rId4"/>
              </a:rPr>
              <a:t>View</a:t>
            </a:r>
            <a:r>
              <a:rPr sz="400" spc="-10" dirty="0">
                <a:solidFill>
                  <a:srgbClr val="B3B3B3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400" dirty="0">
                <a:solidFill>
                  <a:srgbClr val="B3B3B3"/>
                </a:solidFill>
                <a:latin typeface="Arial MT"/>
                <a:cs typeface="Arial MT"/>
                <a:hlinkClick r:id="rId4"/>
              </a:rPr>
              <a:t>publication</a:t>
            </a:r>
            <a:r>
              <a:rPr sz="400" spc="-10" dirty="0">
                <a:solidFill>
                  <a:srgbClr val="B3B3B3"/>
                </a:solidFill>
                <a:latin typeface="Arial MT"/>
                <a:cs typeface="Arial MT"/>
                <a:hlinkClick r:id="rId4"/>
              </a:rPr>
              <a:t> stats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4" y="2812783"/>
            <a:ext cx="1058545" cy="369570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111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6698" y="-1"/>
            <a:ext cx="7615301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279" y="1267155"/>
            <a:ext cx="11424920" cy="4674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810510" algn="l"/>
              </a:tabLst>
            </a:pPr>
            <a:r>
              <a:rPr sz="2700" spc="-30" dirty="0">
                <a:latin typeface="Microsoft Sans Serif"/>
                <a:cs typeface="Microsoft Sans Serif"/>
              </a:rPr>
              <a:t>Data</a:t>
            </a:r>
            <a:r>
              <a:rPr sz="2700" spc="-150" dirty="0">
                <a:latin typeface="Microsoft Sans Serif"/>
                <a:cs typeface="Microsoft Sans Serif"/>
              </a:rPr>
              <a:t> </a:t>
            </a:r>
            <a:r>
              <a:rPr sz="2700" spc="-40" dirty="0">
                <a:latin typeface="Microsoft Sans Serif"/>
                <a:cs typeface="Microsoft Sans Serif"/>
              </a:rPr>
              <a:t>used</a:t>
            </a:r>
            <a:r>
              <a:rPr sz="2700" spc="-90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in</a:t>
            </a:r>
            <a:r>
              <a:rPr sz="2700" spc="-70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this</a:t>
            </a:r>
            <a:r>
              <a:rPr sz="2700" spc="-55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project</a:t>
            </a:r>
            <a:r>
              <a:rPr sz="2700" spc="-70" dirty="0">
                <a:latin typeface="Microsoft Sans Serif"/>
                <a:cs typeface="Microsoft Sans Serif"/>
              </a:rPr>
              <a:t> </a:t>
            </a:r>
            <a:r>
              <a:rPr sz="2700" spc="-40" dirty="0">
                <a:latin typeface="Microsoft Sans Serif"/>
                <a:cs typeface="Microsoft Sans Serif"/>
              </a:rPr>
              <a:t>were</a:t>
            </a:r>
            <a:r>
              <a:rPr sz="2700" spc="-70" dirty="0">
                <a:latin typeface="Microsoft Sans Serif"/>
                <a:cs typeface="Microsoft Sans Serif"/>
              </a:rPr>
              <a:t> </a:t>
            </a:r>
            <a:r>
              <a:rPr sz="2700" spc="-35" dirty="0">
                <a:latin typeface="Microsoft Sans Serif"/>
                <a:cs typeface="Microsoft Sans Serif"/>
              </a:rPr>
              <a:t>collected</a:t>
            </a:r>
            <a:r>
              <a:rPr sz="2700" spc="-70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from</a:t>
            </a:r>
            <a:r>
              <a:rPr sz="2700" spc="-60" dirty="0">
                <a:latin typeface="Microsoft Sans Serif"/>
                <a:cs typeface="Microsoft Sans Serif"/>
              </a:rPr>
              <a:t> </a:t>
            </a:r>
            <a:r>
              <a:rPr sz="2700" spc="-175" dirty="0">
                <a:latin typeface="Microsoft Sans Serif"/>
                <a:cs typeface="Microsoft Sans Serif"/>
              </a:rPr>
              <a:t>SpaceX</a:t>
            </a:r>
            <a:r>
              <a:rPr sz="2700" spc="-5" dirty="0">
                <a:latin typeface="Microsoft Sans Serif"/>
                <a:cs typeface="Microsoft Sans Serif"/>
              </a:rPr>
              <a:t> </a:t>
            </a:r>
            <a:r>
              <a:rPr sz="2700" spc="-114" dirty="0">
                <a:latin typeface="Microsoft Sans Serif"/>
                <a:cs typeface="Microsoft Sans Serif"/>
              </a:rPr>
              <a:t>Rest</a:t>
            </a:r>
            <a:r>
              <a:rPr sz="2700" spc="-60" dirty="0">
                <a:latin typeface="Microsoft Sans Serif"/>
                <a:cs typeface="Microsoft Sans Serif"/>
              </a:rPr>
              <a:t> </a:t>
            </a:r>
            <a:r>
              <a:rPr sz="2700" spc="-135" dirty="0">
                <a:latin typeface="Microsoft Sans Serif"/>
                <a:cs typeface="Microsoft Sans Serif"/>
              </a:rPr>
              <a:t>API</a:t>
            </a:r>
            <a:r>
              <a:rPr sz="2700" spc="-40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and</a:t>
            </a:r>
            <a:r>
              <a:rPr sz="2700" spc="-65" dirty="0">
                <a:latin typeface="Microsoft Sans Serif"/>
                <a:cs typeface="Microsoft Sans Serif"/>
              </a:rPr>
              <a:t> </a:t>
            </a:r>
            <a:r>
              <a:rPr sz="2700" spc="-20" dirty="0">
                <a:latin typeface="Microsoft Sans Serif"/>
                <a:cs typeface="Microsoft Sans Serif"/>
              </a:rPr>
              <a:t>from </a:t>
            </a:r>
            <a:r>
              <a:rPr sz="2700" spc="-45" dirty="0">
                <a:latin typeface="Microsoft Sans Serif"/>
                <a:cs typeface="Microsoft Sans Serif"/>
              </a:rPr>
              <a:t>Wikipedia</a:t>
            </a:r>
            <a:r>
              <a:rPr sz="2700" spc="-135" dirty="0">
                <a:latin typeface="Microsoft Sans Serif"/>
                <a:cs typeface="Microsoft Sans Serif"/>
              </a:rPr>
              <a:t> </a:t>
            </a:r>
            <a:r>
              <a:rPr sz="2700" spc="-55" dirty="0">
                <a:latin typeface="Microsoft Sans Serif"/>
                <a:cs typeface="Microsoft Sans Serif"/>
              </a:rPr>
              <a:t>launch</a:t>
            </a:r>
            <a:r>
              <a:rPr sz="2700" spc="-75" dirty="0">
                <a:latin typeface="Microsoft Sans Serif"/>
                <a:cs typeface="Microsoft Sans Serif"/>
              </a:rPr>
              <a:t> </a:t>
            </a:r>
            <a:r>
              <a:rPr sz="2700" spc="-10" dirty="0">
                <a:latin typeface="Microsoft Sans Serif"/>
                <a:cs typeface="Microsoft Sans Serif"/>
              </a:rPr>
              <a:t>table.</a:t>
            </a:r>
            <a:r>
              <a:rPr sz="2700" spc="-85" dirty="0">
                <a:latin typeface="Microsoft Sans Serif"/>
                <a:cs typeface="Microsoft Sans Serif"/>
              </a:rPr>
              <a:t> </a:t>
            </a:r>
            <a:r>
              <a:rPr sz="2700" spc="-150" dirty="0">
                <a:latin typeface="Microsoft Sans Serif"/>
                <a:cs typeface="Microsoft Sans Serif"/>
              </a:rPr>
              <a:t>The</a:t>
            </a:r>
            <a:r>
              <a:rPr sz="2700" spc="-25" dirty="0">
                <a:latin typeface="Microsoft Sans Serif"/>
                <a:cs typeface="Microsoft Sans Serif"/>
              </a:rPr>
              <a:t> </a:t>
            </a:r>
            <a:r>
              <a:rPr sz="2700" spc="-10" dirty="0">
                <a:latin typeface="Microsoft Sans Serif"/>
                <a:cs typeface="Microsoft Sans Serif"/>
              </a:rPr>
              <a:t>wrangling</a:t>
            </a:r>
            <a:r>
              <a:rPr sz="2700" spc="-65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of</a:t>
            </a:r>
            <a:r>
              <a:rPr sz="2700" spc="-85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the</a:t>
            </a:r>
            <a:r>
              <a:rPr sz="2700" spc="-85" dirty="0">
                <a:latin typeface="Microsoft Sans Serif"/>
                <a:cs typeface="Microsoft Sans Serif"/>
              </a:rPr>
              <a:t> </a:t>
            </a:r>
            <a:r>
              <a:rPr sz="2700" spc="-30" dirty="0">
                <a:latin typeface="Microsoft Sans Serif"/>
                <a:cs typeface="Microsoft Sans Serif"/>
              </a:rPr>
              <a:t>collected</a:t>
            </a:r>
            <a:r>
              <a:rPr sz="2700" spc="-85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data</a:t>
            </a:r>
            <a:r>
              <a:rPr sz="2700" spc="-85" dirty="0">
                <a:latin typeface="Microsoft Sans Serif"/>
                <a:cs typeface="Microsoft Sans Serif"/>
              </a:rPr>
              <a:t> </a:t>
            </a:r>
            <a:r>
              <a:rPr sz="2700" spc="-20" dirty="0">
                <a:latin typeface="Microsoft Sans Serif"/>
                <a:cs typeface="Microsoft Sans Serif"/>
              </a:rPr>
              <a:t>included</a:t>
            </a:r>
            <a:r>
              <a:rPr sz="2700" spc="-70" dirty="0">
                <a:latin typeface="Microsoft Sans Serif"/>
                <a:cs typeface="Microsoft Sans Serif"/>
              </a:rPr>
              <a:t> </a:t>
            </a:r>
            <a:r>
              <a:rPr sz="2700" spc="-30" dirty="0">
                <a:latin typeface="Microsoft Sans Serif"/>
                <a:cs typeface="Microsoft Sans Serif"/>
              </a:rPr>
              <a:t>cleaning, </a:t>
            </a:r>
            <a:r>
              <a:rPr sz="2700" spc="-20" dirty="0">
                <a:latin typeface="Microsoft Sans Serif"/>
                <a:cs typeface="Microsoft Sans Serif"/>
              </a:rPr>
              <a:t>preparation</a:t>
            </a:r>
            <a:r>
              <a:rPr sz="2700" spc="-45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for</a:t>
            </a:r>
            <a:r>
              <a:rPr sz="2700" spc="-50" dirty="0">
                <a:latin typeface="Microsoft Sans Serif"/>
                <a:cs typeface="Microsoft Sans Serif"/>
              </a:rPr>
              <a:t> </a:t>
            </a:r>
            <a:r>
              <a:rPr sz="2700" spc="-40" dirty="0">
                <a:latin typeface="Microsoft Sans Serif"/>
                <a:cs typeface="Microsoft Sans Serif"/>
              </a:rPr>
              <a:t>visualization </a:t>
            </a:r>
            <a:r>
              <a:rPr sz="2700" dirty="0">
                <a:latin typeface="Microsoft Sans Serif"/>
                <a:cs typeface="Microsoft Sans Serif"/>
              </a:rPr>
              <a:t>and</a:t>
            </a:r>
            <a:r>
              <a:rPr sz="2700" spc="-40" dirty="0">
                <a:latin typeface="Microsoft Sans Serif"/>
                <a:cs typeface="Microsoft Sans Serif"/>
              </a:rPr>
              <a:t> </a:t>
            </a:r>
            <a:r>
              <a:rPr sz="2700" spc="-10" dirty="0">
                <a:latin typeface="Microsoft Sans Serif"/>
                <a:cs typeface="Microsoft Sans Serif"/>
              </a:rPr>
              <a:t>information</a:t>
            </a:r>
            <a:r>
              <a:rPr sz="2700" spc="-40" dirty="0">
                <a:latin typeface="Microsoft Sans Serif"/>
                <a:cs typeface="Microsoft Sans Serif"/>
              </a:rPr>
              <a:t> </a:t>
            </a:r>
            <a:r>
              <a:rPr sz="2700" spc="-30" dirty="0">
                <a:latin typeface="Microsoft Sans Serif"/>
                <a:cs typeface="Microsoft Sans Serif"/>
              </a:rPr>
              <a:t>extraction</a:t>
            </a:r>
            <a:r>
              <a:rPr sz="2700" spc="-40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for</a:t>
            </a:r>
            <a:r>
              <a:rPr sz="2700" spc="-6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usage</a:t>
            </a:r>
            <a:r>
              <a:rPr sz="2700" spc="-50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in</a:t>
            </a:r>
            <a:r>
              <a:rPr sz="2700" spc="-40" dirty="0">
                <a:latin typeface="Microsoft Sans Serif"/>
                <a:cs typeface="Microsoft Sans Serif"/>
              </a:rPr>
              <a:t> </a:t>
            </a:r>
            <a:r>
              <a:rPr sz="2700" spc="-25" dirty="0">
                <a:latin typeface="Microsoft Sans Serif"/>
                <a:cs typeface="Microsoft Sans Serif"/>
              </a:rPr>
              <a:t>ML </a:t>
            </a:r>
            <a:r>
              <a:rPr sz="2700" spc="-10" dirty="0">
                <a:latin typeface="Microsoft Sans Serif"/>
                <a:cs typeface="Microsoft Sans Serif"/>
              </a:rPr>
              <a:t>predictive</a:t>
            </a:r>
            <a:r>
              <a:rPr sz="2700" spc="-170" dirty="0">
                <a:latin typeface="Microsoft Sans Serif"/>
                <a:cs typeface="Microsoft Sans Serif"/>
              </a:rPr>
              <a:t> </a:t>
            </a:r>
            <a:r>
              <a:rPr sz="2700" spc="-10" dirty="0">
                <a:latin typeface="Microsoft Sans Serif"/>
                <a:cs typeface="Microsoft Sans Serif"/>
              </a:rPr>
              <a:t>models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70" dirty="0">
                <a:latin typeface="Microsoft Sans Serif"/>
                <a:cs typeface="Microsoft Sans Serif"/>
              </a:rPr>
              <a:t>such</a:t>
            </a:r>
            <a:r>
              <a:rPr sz="2700" spc="-75" dirty="0">
                <a:latin typeface="Microsoft Sans Serif"/>
                <a:cs typeface="Microsoft Sans Serif"/>
              </a:rPr>
              <a:t> </a:t>
            </a:r>
            <a:r>
              <a:rPr sz="2700" spc="-95" dirty="0">
                <a:latin typeface="Microsoft Sans Serif"/>
                <a:cs typeface="Microsoft Sans Serif"/>
              </a:rPr>
              <a:t>as</a:t>
            </a:r>
            <a:r>
              <a:rPr sz="2700" spc="-75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logistic</a:t>
            </a:r>
            <a:r>
              <a:rPr sz="2700" spc="-75" dirty="0">
                <a:latin typeface="Microsoft Sans Serif"/>
                <a:cs typeface="Microsoft Sans Serif"/>
              </a:rPr>
              <a:t> </a:t>
            </a:r>
            <a:r>
              <a:rPr sz="2700" spc="-50" dirty="0">
                <a:latin typeface="Microsoft Sans Serif"/>
                <a:cs typeface="Microsoft Sans Serif"/>
              </a:rPr>
              <a:t>regression,</a:t>
            </a:r>
            <a:r>
              <a:rPr sz="2700" spc="-85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support</a:t>
            </a:r>
            <a:r>
              <a:rPr sz="2700" spc="-75" dirty="0">
                <a:latin typeface="Microsoft Sans Serif"/>
                <a:cs typeface="Microsoft Sans Serif"/>
              </a:rPr>
              <a:t> </a:t>
            </a:r>
            <a:r>
              <a:rPr sz="2700" spc="-20" dirty="0">
                <a:latin typeface="Microsoft Sans Serif"/>
                <a:cs typeface="Microsoft Sans Serif"/>
              </a:rPr>
              <a:t>vector</a:t>
            </a:r>
            <a:r>
              <a:rPr sz="2700" spc="-85" dirty="0">
                <a:latin typeface="Microsoft Sans Serif"/>
                <a:cs typeface="Microsoft Sans Serif"/>
              </a:rPr>
              <a:t> </a:t>
            </a:r>
            <a:r>
              <a:rPr sz="2700" spc="-95" dirty="0">
                <a:latin typeface="Microsoft Sans Serif"/>
                <a:cs typeface="Microsoft Sans Serif"/>
              </a:rPr>
              <a:t>machine</a:t>
            </a:r>
            <a:r>
              <a:rPr sz="2700" spc="-70" dirty="0">
                <a:latin typeface="Microsoft Sans Serif"/>
                <a:cs typeface="Microsoft Sans Serif"/>
              </a:rPr>
              <a:t> </a:t>
            </a:r>
            <a:r>
              <a:rPr sz="2700" spc="-25" dirty="0">
                <a:latin typeface="Microsoft Sans Serif"/>
                <a:cs typeface="Microsoft Sans Serif"/>
              </a:rPr>
              <a:t>(SVM), </a:t>
            </a:r>
            <a:r>
              <a:rPr sz="2700" spc="-40" dirty="0">
                <a:latin typeface="Microsoft Sans Serif"/>
                <a:cs typeface="Microsoft Sans Serif"/>
              </a:rPr>
              <a:t>decision</a:t>
            </a:r>
            <a:r>
              <a:rPr sz="2700" spc="-125" dirty="0">
                <a:latin typeface="Microsoft Sans Serif"/>
                <a:cs typeface="Microsoft Sans Serif"/>
              </a:rPr>
              <a:t> </a:t>
            </a:r>
            <a:r>
              <a:rPr sz="2700" spc="-20" dirty="0">
                <a:latin typeface="Microsoft Sans Serif"/>
                <a:cs typeface="Microsoft Sans Serif"/>
              </a:rPr>
              <a:t>tree,</a:t>
            </a:r>
            <a:r>
              <a:rPr sz="2700" spc="-130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and</a:t>
            </a:r>
            <a:r>
              <a:rPr sz="2700" spc="-110" dirty="0">
                <a:latin typeface="Microsoft Sans Serif"/>
                <a:cs typeface="Microsoft Sans Serif"/>
              </a:rPr>
              <a:t> </a:t>
            </a:r>
            <a:r>
              <a:rPr sz="2700" spc="-135" dirty="0">
                <a:latin typeface="Microsoft Sans Serif"/>
                <a:cs typeface="Microsoft Sans Serif"/>
              </a:rPr>
              <a:t>K-</a:t>
            </a:r>
            <a:r>
              <a:rPr sz="2700" spc="-60" dirty="0">
                <a:latin typeface="Microsoft Sans Serif"/>
                <a:cs typeface="Microsoft Sans Serif"/>
              </a:rPr>
              <a:t>nearest</a:t>
            </a:r>
            <a:r>
              <a:rPr sz="2700" spc="-120" dirty="0">
                <a:latin typeface="Microsoft Sans Serif"/>
                <a:cs typeface="Microsoft Sans Serif"/>
              </a:rPr>
              <a:t> </a:t>
            </a:r>
            <a:r>
              <a:rPr sz="2700" spc="-25" dirty="0">
                <a:latin typeface="Microsoft Sans Serif"/>
                <a:cs typeface="Microsoft Sans Serif"/>
              </a:rPr>
              <a:t>neighbors</a:t>
            </a:r>
            <a:r>
              <a:rPr sz="2700" spc="-110" dirty="0">
                <a:latin typeface="Microsoft Sans Serif"/>
                <a:cs typeface="Microsoft Sans Serif"/>
              </a:rPr>
              <a:t> </a:t>
            </a:r>
            <a:r>
              <a:rPr sz="2700" spc="-10" dirty="0">
                <a:latin typeface="Microsoft Sans Serif"/>
                <a:cs typeface="Microsoft Sans Serif"/>
              </a:rPr>
              <a:t>(KNN).</a:t>
            </a:r>
            <a:endParaRPr sz="2700">
              <a:latin typeface="Microsoft Sans Serif"/>
              <a:cs typeface="Microsoft Sans Serif"/>
            </a:endParaRPr>
          </a:p>
          <a:p>
            <a:pPr marL="12700" marR="8255">
              <a:lnSpc>
                <a:spcPct val="100000"/>
              </a:lnSpc>
              <a:spcBef>
                <a:spcPts val="1410"/>
              </a:spcBef>
            </a:pP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7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2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7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SQL.</a:t>
            </a:r>
            <a:r>
              <a:rPr sz="2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</a:t>
            </a:r>
            <a:r>
              <a:rPr sz="2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libraries</a:t>
            </a:r>
            <a:r>
              <a:rPr sz="2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representation</a:t>
            </a:r>
            <a:r>
              <a:rPr sz="2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2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279" y="5916269"/>
            <a:ext cx="938911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Skikit-</a:t>
            </a:r>
            <a:r>
              <a:rPr sz="2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</a:t>
            </a:r>
            <a:r>
              <a:rPr sz="2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determined.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427" y="6206744"/>
            <a:ext cx="852170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ar-SA"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70" dirty="0"/>
              <a:t>Collection:</a:t>
            </a:r>
            <a:r>
              <a:rPr spc="-170" dirty="0"/>
              <a:t> </a:t>
            </a:r>
            <a:r>
              <a:rPr spc="-105" dirty="0"/>
              <a:t>Overview</a:t>
            </a:r>
          </a:p>
        </p:txBody>
      </p:sp>
      <p:sp>
        <p:nvSpPr>
          <p:cNvPr id="5" name="object 5"/>
          <p:cNvSpPr/>
          <p:nvPr/>
        </p:nvSpPr>
        <p:spPr>
          <a:xfrm>
            <a:off x="3042792" y="2267966"/>
            <a:ext cx="995680" cy="171450"/>
          </a:xfrm>
          <a:custGeom>
            <a:avLst/>
            <a:gdLst/>
            <a:ahLst/>
            <a:cxnLst/>
            <a:rect l="l" t="t" r="r" b="b"/>
            <a:pathLst>
              <a:path w="995679" h="171450">
                <a:moveTo>
                  <a:pt x="824483" y="0"/>
                </a:moveTo>
                <a:lnTo>
                  <a:pt x="824138" y="51816"/>
                </a:lnTo>
                <a:lnTo>
                  <a:pt x="824103" y="57093"/>
                </a:lnTo>
                <a:lnTo>
                  <a:pt x="852678" y="57276"/>
                </a:lnTo>
                <a:lnTo>
                  <a:pt x="852333" y="108966"/>
                </a:lnTo>
                <a:lnTo>
                  <a:pt x="852296" y="114426"/>
                </a:lnTo>
                <a:lnTo>
                  <a:pt x="823721" y="114426"/>
                </a:lnTo>
                <a:lnTo>
                  <a:pt x="823341" y="171450"/>
                </a:lnTo>
                <a:lnTo>
                  <a:pt x="939096" y="114426"/>
                </a:lnTo>
                <a:lnTo>
                  <a:pt x="852296" y="114426"/>
                </a:lnTo>
                <a:lnTo>
                  <a:pt x="939468" y="114243"/>
                </a:lnTo>
                <a:lnTo>
                  <a:pt x="995298" y="86741"/>
                </a:lnTo>
                <a:lnTo>
                  <a:pt x="824483" y="0"/>
                </a:lnTo>
                <a:close/>
              </a:path>
              <a:path w="995679" h="171450">
                <a:moveTo>
                  <a:pt x="824103" y="57093"/>
                </a:moveTo>
                <a:lnTo>
                  <a:pt x="823757" y="108966"/>
                </a:lnTo>
                <a:lnTo>
                  <a:pt x="823722" y="114243"/>
                </a:lnTo>
                <a:lnTo>
                  <a:pt x="852296" y="114426"/>
                </a:lnTo>
                <a:lnTo>
                  <a:pt x="852678" y="57276"/>
                </a:lnTo>
                <a:lnTo>
                  <a:pt x="824103" y="57093"/>
                </a:lnTo>
                <a:close/>
              </a:path>
              <a:path w="995679" h="171450">
                <a:moveTo>
                  <a:pt x="381" y="51816"/>
                </a:moveTo>
                <a:lnTo>
                  <a:pt x="0" y="108966"/>
                </a:lnTo>
                <a:lnTo>
                  <a:pt x="823722" y="114243"/>
                </a:lnTo>
                <a:lnTo>
                  <a:pt x="824102" y="57276"/>
                </a:lnTo>
                <a:lnTo>
                  <a:pt x="824103" y="57093"/>
                </a:lnTo>
                <a:lnTo>
                  <a:pt x="381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585" y="3238652"/>
            <a:ext cx="10607929" cy="295236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70013" y="1301813"/>
            <a:ext cx="7945120" cy="584835"/>
            <a:chOff x="770013" y="1301813"/>
            <a:chExt cx="7945120" cy="584835"/>
          </a:xfrm>
        </p:grpSpPr>
        <p:sp>
          <p:nvSpPr>
            <p:cNvPr id="8" name="object 8"/>
            <p:cNvSpPr/>
            <p:nvPr/>
          </p:nvSpPr>
          <p:spPr>
            <a:xfrm>
              <a:off x="770013" y="1301813"/>
              <a:ext cx="7945120" cy="584835"/>
            </a:xfrm>
            <a:custGeom>
              <a:avLst/>
              <a:gdLst/>
              <a:ahLst/>
              <a:cxnLst/>
              <a:rect l="l" t="t" r="r" b="b"/>
              <a:pathLst>
                <a:path w="7945120" h="584835">
                  <a:moveTo>
                    <a:pt x="7944739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7944739" y="584771"/>
                  </a:lnTo>
                  <a:lnTo>
                    <a:pt x="7944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1453" y="1339849"/>
              <a:ext cx="7615555" cy="497205"/>
            </a:xfrm>
            <a:custGeom>
              <a:avLst/>
              <a:gdLst/>
              <a:ahLst/>
              <a:cxnLst/>
              <a:rect l="l" t="t" r="r" b="b"/>
              <a:pathLst>
                <a:path w="7615555" h="497205">
                  <a:moveTo>
                    <a:pt x="7615428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7615428" y="496824"/>
                  </a:lnTo>
                  <a:lnTo>
                    <a:pt x="761542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1453" y="2871216"/>
            <a:ext cx="7053580" cy="3721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b="1" dirty="0">
                <a:latin typeface="Calibri"/>
                <a:cs typeface="Calibri"/>
              </a:rPr>
              <a:t>Portion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generated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output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file: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dataset_part1.csv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63663" y="1295463"/>
          <a:ext cx="10038079" cy="1525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9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5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5945">
                <a:tc gridSpan="6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200" b="1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32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dirty="0">
                          <a:latin typeface="Calibri"/>
                          <a:cs typeface="Calibri"/>
                        </a:rPr>
                        <a:t>collection</a:t>
                      </a:r>
                      <a:r>
                        <a:rPr sz="32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32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dirty="0">
                          <a:latin typeface="Calibri"/>
                          <a:cs typeface="Calibri"/>
                        </a:rPr>
                        <a:t>visualization</a:t>
                      </a:r>
                      <a:r>
                        <a:rPr sz="32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dirty="0">
                          <a:latin typeface="Calibri"/>
                          <a:cs typeface="Calibri"/>
                        </a:rPr>
                        <a:t>major</a:t>
                      </a:r>
                      <a:r>
                        <a:rPr sz="32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10" dirty="0">
                          <a:latin typeface="Calibri"/>
                          <a:cs typeface="Calibri"/>
                        </a:rPr>
                        <a:t>steps: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32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172C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172C5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9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Step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</a:t>
                      </a:r>
                      <a:r>
                        <a:rPr sz="16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1: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Collect</a:t>
                      </a:r>
                      <a:r>
                        <a:rPr sz="16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100330" marR="95250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SpaceX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API</a:t>
                      </a:r>
                      <a:r>
                        <a:rPr sz="1600" spc="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Convert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635" algn="ctr">
                        <a:lnSpc>
                          <a:spcPts val="1855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.jason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  <a:lnB w="12700">
                      <a:solidFill>
                        <a:srgbClr val="172C51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6205" marR="106680" indent="-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Step#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2: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Scrap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filter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include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Falcon</a:t>
                      </a:r>
                      <a:r>
                        <a:rPr sz="14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data,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assign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dataf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rame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dictionary,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export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csv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  <a:lnB w="12700">
                      <a:solidFill>
                        <a:srgbClr val="172C51"/>
                      </a:solidFill>
                      <a:prstDash val="solid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022350" marR="253365" indent="-76073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Step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3: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Plot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visualize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325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  <a:lnT w="12700">
                      <a:solidFill>
                        <a:srgbClr val="172C51"/>
                      </a:solidFill>
                      <a:prstDash val="solid"/>
                    </a:lnT>
                    <a:lnB w="12700">
                      <a:solidFill>
                        <a:srgbClr val="172C51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7994" y="3367785"/>
            <a:ext cx="76200" cy="23304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994525" y="2268982"/>
            <a:ext cx="995680" cy="171450"/>
          </a:xfrm>
          <a:custGeom>
            <a:avLst/>
            <a:gdLst/>
            <a:ahLst/>
            <a:cxnLst/>
            <a:rect l="l" t="t" r="r" b="b"/>
            <a:pathLst>
              <a:path w="995679" h="171450">
                <a:moveTo>
                  <a:pt x="823722" y="0"/>
                </a:moveTo>
                <a:lnTo>
                  <a:pt x="823722" y="171450"/>
                </a:lnTo>
                <a:lnTo>
                  <a:pt x="938022" y="114300"/>
                </a:lnTo>
                <a:lnTo>
                  <a:pt x="852297" y="114300"/>
                </a:lnTo>
                <a:lnTo>
                  <a:pt x="852297" y="57150"/>
                </a:lnTo>
                <a:lnTo>
                  <a:pt x="938022" y="57150"/>
                </a:lnTo>
                <a:lnTo>
                  <a:pt x="823722" y="0"/>
                </a:lnTo>
                <a:close/>
              </a:path>
              <a:path w="995679" h="171450">
                <a:moveTo>
                  <a:pt x="82372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823722" y="114300"/>
                </a:lnTo>
                <a:lnTo>
                  <a:pt x="823722" y="57150"/>
                </a:lnTo>
                <a:close/>
              </a:path>
              <a:path w="995679" h="171450">
                <a:moveTo>
                  <a:pt x="938022" y="57150"/>
                </a:moveTo>
                <a:lnTo>
                  <a:pt x="852297" y="57150"/>
                </a:lnTo>
                <a:lnTo>
                  <a:pt x="852297" y="114300"/>
                </a:lnTo>
                <a:lnTo>
                  <a:pt x="938022" y="114300"/>
                </a:lnTo>
                <a:lnTo>
                  <a:pt x="995172" y="85725"/>
                </a:lnTo>
                <a:lnTo>
                  <a:pt x="93802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5873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14" dirty="0"/>
              <a:t> </a:t>
            </a:r>
            <a:r>
              <a:rPr spc="-75" dirty="0"/>
              <a:t>Collection:</a:t>
            </a:r>
            <a:r>
              <a:rPr spc="-40" dirty="0"/>
              <a:t> </a:t>
            </a:r>
            <a:r>
              <a:rPr spc="-275" dirty="0"/>
              <a:t>SpaceX</a:t>
            </a:r>
            <a:r>
              <a:rPr spc="25" dirty="0"/>
              <a:t> </a:t>
            </a:r>
            <a:r>
              <a:rPr spc="-145" dirty="0"/>
              <a:t>API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5000" y="1412366"/>
            <a:ext cx="3282315" cy="866775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14300" marR="109855" indent="-1270" algn="ctr"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covert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.Jason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8650" y="2494660"/>
            <a:ext cx="3295015" cy="879475"/>
            <a:chOff x="628650" y="2494660"/>
            <a:chExt cx="3295015" cy="879475"/>
          </a:xfrm>
        </p:grpSpPr>
        <p:sp>
          <p:nvSpPr>
            <p:cNvPr id="6" name="object 6"/>
            <p:cNvSpPr/>
            <p:nvPr/>
          </p:nvSpPr>
          <p:spPr>
            <a:xfrm>
              <a:off x="635000" y="2501010"/>
              <a:ext cx="3282315" cy="866775"/>
            </a:xfrm>
            <a:custGeom>
              <a:avLst/>
              <a:gdLst/>
              <a:ahLst/>
              <a:cxnLst/>
              <a:rect l="l" t="t" r="r" b="b"/>
              <a:pathLst>
                <a:path w="3282315" h="866775">
                  <a:moveTo>
                    <a:pt x="3282061" y="0"/>
                  </a:moveTo>
                  <a:lnTo>
                    <a:pt x="0" y="0"/>
                  </a:lnTo>
                  <a:lnTo>
                    <a:pt x="0" y="866775"/>
                  </a:lnTo>
                  <a:lnTo>
                    <a:pt x="3282061" y="866775"/>
                  </a:lnTo>
                  <a:lnTo>
                    <a:pt x="32820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5000" y="2501010"/>
              <a:ext cx="3282315" cy="866775"/>
            </a:xfrm>
            <a:custGeom>
              <a:avLst/>
              <a:gdLst/>
              <a:ahLst/>
              <a:cxnLst/>
              <a:rect l="l" t="t" r="r" b="b"/>
              <a:pathLst>
                <a:path w="3282315" h="866775">
                  <a:moveTo>
                    <a:pt x="0" y="866775"/>
                  </a:moveTo>
                  <a:lnTo>
                    <a:pt x="3282061" y="866775"/>
                  </a:lnTo>
                  <a:lnTo>
                    <a:pt x="3282061" y="0"/>
                  </a:lnTo>
                  <a:lnTo>
                    <a:pt x="0" y="0"/>
                  </a:lnTo>
                  <a:lnTo>
                    <a:pt x="0" y="866775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6647" y="2632709"/>
            <a:ext cx="2817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2690" marR="5080" indent="-119062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Use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custom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clean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651" y="3620515"/>
            <a:ext cx="3253740" cy="866775"/>
          </a:xfrm>
          <a:prstGeom prst="rect">
            <a:avLst/>
          </a:prstGeom>
          <a:solidFill>
            <a:srgbClr val="C5DFB4"/>
          </a:solidFill>
          <a:ln w="12700">
            <a:solidFill>
              <a:srgbClr val="172C51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424815" marR="260985" indent="-157480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latin typeface="Calibri"/>
                <a:cs typeface="Calibri"/>
              </a:rPr>
              <a:t>Clean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assign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dictionary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10101" y="1412341"/>
            <a:ext cx="7995284" cy="3013710"/>
            <a:chOff x="4110101" y="1412341"/>
            <a:chExt cx="7995284" cy="301371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2397" y="1412341"/>
              <a:ext cx="7749540" cy="3200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0101" y="1728050"/>
              <a:ext cx="5761228" cy="3962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0101" y="2098294"/>
              <a:ext cx="7994777" cy="23272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3651" y="4795139"/>
            <a:ext cx="3282315" cy="1285875"/>
          </a:xfrm>
          <a:prstGeom prst="rect">
            <a:avLst/>
          </a:prstGeom>
          <a:solidFill>
            <a:srgbClr val="FFC000"/>
          </a:solidFill>
          <a:ln w="12700">
            <a:solidFill>
              <a:srgbClr val="6C4F00"/>
            </a:solidFill>
          </a:ln>
        </p:spPr>
        <p:txBody>
          <a:bodyPr vert="horz" wrap="square" lIns="0" tIns="217170" rIns="0" bIns="0" rtlCol="0">
            <a:spAutoFit/>
          </a:bodyPr>
          <a:lstStyle/>
          <a:p>
            <a:pPr marL="91440" marR="168275">
              <a:lnSpc>
                <a:spcPct val="100000"/>
              </a:lnSpc>
              <a:spcBef>
                <a:spcPts val="1710"/>
              </a:spcBef>
            </a:pPr>
            <a:r>
              <a:rPr sz="1800" dirty="0">
                <a:latin typeface="Calibri"/>
                <a:cs typeface="Calibri"/>
              </a:rPr>
              <a:t>Filter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include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only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Falcon </a:t>
            </a:r>
            <a:r>
              <a:rPr sz="1800" dirty="0">
                <a:latin typeface="Calibri"/>
                <a:cs typeface="Calibri"/>
              </a:rPr>
              <a:t>9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csv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file: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dataset_part1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90369" y="2279142"/>
            <a:ext cx="8896350" cy="3746500"/>
            <a:chOff x="2190369" y="2279142"/>
            <a:chExt cx="8896350" cy="3746500"/>
          </a:xfrm>
        </p:grpSpPr>
        <p:sp>
          <p:nvSpPr>
            <p:cNvPr id="16" name="object 16"/>
            <p:cNvSpPr/>
            <p:nvPr/>
          </p:nvSpPr>
          <p:spPr>
            <a:xfrm>
              <a:off x="2190369" y="2279141"/>
              <a:ext cx="200025" cy="2516505"/>
            </a:xfrm>
            <a:custGeom>
              <a:avLst/>
              <a:gdLst/>
              <a:ahLst/>
              <a:cxnLst/>
              <a:rect l="l" t="t" r="r" b="b"/>
              <a:pathLst>
                <a:path w="200025" h="2516504">
                  <a:moveTo>
                    <a:pt x="171450" y="93599"/>
                  </a:moveTo>
                  <a:lnTo>
                    <a:pt x="114300" y="93599"/>
                  </a:lnTo>
                  <a:lnTo>
                    <a:pt x="114300" y="0"/>
                  </a:lnTo>
                  <a:lnTo>
                    <a:pt x="57150" y="0"/>
                  </a:lnTo>
                  <a:lnTo>
                    <a:pt x="57150" y="93599"/>
                  </a:lnTo>
                  <a:lnTo>
                    <a:pt x="0" y="93599"/>
                  </a:lnTo>
                  <a:lnTo>
                    <a:pt x="85725" y="265049"/>
                  </a:lnTo>
                  <a:lnTo>
                    <a:pt x="157162" y="122174"/>
                  </a:lnTo>
                  <a:lnTo>
                    <a:pt x="171450" y="93599"/>
                  </a:lnTo>
                  <a:close/>
                </a:path>
                <a:path w="200025" h="2516504">
                  <a:moveTo>
                    <a:pt x="175895" y="1165479"/>
                  </a:moveTo>
                  <a:lnTo>
                    <a:pt x="118783" y="1168666"/>
                  </a:lnTo>
                  <a:lnTo>
                    <a:pt x="114173" y="1086993"/>
                  </a:lnTo>
                  <a:lnTo>
                    <a:pt x="57150" y="1090168"/>
                  </a:lnTo>
                  <a:lnTo>
                    <a:pt x="61747" y="1171841"/>
                  </a:lnTo>
                  <a:lnTo>
                    <a:pt x="4699" y="1175004"/>
                  </a:lnTo>
                  <a:lnTo>
                    <a:pt x="99822" y="1341374"/>
                  </a:lnTo>
                  <a:lnTo>
                    <a:pt x="160782" y="1200404"/>
                  </a:lnTo>
                  <a:lnTo>
                    <a:pt x="175895" y="1165479"/>
                  </a:lnTo>
                  <a:close/>
                </a:path>
                <a:path w="200025" h="2516504">
                  <a:moveTo>
                    <a:pt x="199948" y="2344674"/>
                  </a:moveTo>
                  <a:lnTo>
                    <a:pt x="142836" y="2344674"/>
                  </a:lnTo>
                  <a:lnTo>
                    <a:pt x="142748" y="2235835"/>
                  </a:lnTo>
                  <a:lnTo>
                    <a:pt x="85598" y="2235835"/>
                  </a:lnTo>
                  <a:lnTo>
                    <a:pt x="85686" y="2344674"/>
                  </a:lnTo>
                  <a:lnTo>
                    <a:pt x="28575" y="2344674"/>
                  </a:lnTo>
                  <a:lnTo>
                    <a:pt x="114300" y="2515997"/>
                  </a:lnTo>
                  <a:lnTo>
                    <a:pt x="185737" y="2373122"/>
                  </a:lnTo>
                  <a:lnTo>
                    <a:pt x="199948" y="2344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0947" y="4467669"/>
              <a:ext cx="7065264" cy="155790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292596" y="4392155"/>
            <a:ext cx="1849755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b="1" dirty="0">
                <a:latin typeface="Calibri"/>
                <a:cs typeface="Calibri"/>
              </a:rPr>
              <a:t>Portion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0615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70" dirty="0"/>
              <a:t>Collection:</a:t>
            </a:r>
            <a:r>
              <a:rPr spc="-170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4575" y="1633931"/>
            <a:ext cx="3477895" cy="1079500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7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172720" marR="165100" indent="-190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Soup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from 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575" y="2889326"/>
            <a:ext cx="3477895" cy="1079500"/>
          </a:xfrm>
          <a:prstGeom prst="rect">
            <a:avLst/>
          </a:prstGeom>
          <a:solidFill>
            <a:srgbClr val="FFC000"/>
          </a:solidFill>
          <a:ln w="12700">
            <a:solidFill>
              <a:srgbClr val="FFD966"/>
            </a:solidFill>
          </a:ln>
        </p:spPr>
        <p:txBody>
          <a:bodyPr vert="horz" wrap="square" lIns="0" tIns="113665" rIns="0" bIns="0" rtlCol="0">
            <a:spAutoFit/>
          </a:bodyPr>
          <a:lstStyle/>
          <a:p>
            <a:pPr marL="151130" marR="139700" algn="ctr">
              <a:lnSpc>
                <a:spcPct val="100000"/>
              </a:lnSpc>
              <a:spcBef>
                <a:spcPts val="8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 header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210" y="1312799"/>
            <a:ext cx="6650990" cy="26126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4575" y="4121035"/>
            <a:ext cx="3477895" cy="869950"/>
          </a:xfrm>
          <a:prstGeom prst="rect">
            <a:avLst/>
          </a:prstGeom>
          <a:solidFill>
            <a:srgbClr val="A9D18E"/>
          </a:solidFill>
          <a:ln w="12700">
            <a:solidFill>
              <a:srgbClr val="172C51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276225" marR="267335" indent="83820">
              <a:lnSpc>
                <a:spcPct val="100000"/>
              </a:lnSpc>
              <a:spcBef>
                <a:spcPts val="1150"/>
              </a:spcBef>
            </a:pPr>
            <a:r>
              <a:rPr sz="1800" dirty="0">
                <a:latin typeface="Calibri"/>
                <a:cs typeface="Calibri"/>
              </a:rPr>
              <a:t>Step3: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frame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by </a:t>
            </a:r>
            <a:r>
              <a:rPr sz="1800" dirty="0">
                <a:latin typeface="Calibri"/>
                <a:cs typeface="Calibri"/>
              </a:rPr>
              <a:t>parsing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HTML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575" y="5142877"/>
            <a:ext cx="3477895" cy="762000"/>
          </a:xfrm>
          <a:prstGeom prst="rect">
            <a:avLst/>
          </a:prstGeom>
          <a:solidFill>
            <a:srgbClr val="C55A11"/>
          </a:solidFill>
          <a:ln w="12700">
            <a:solidFill>
              <a:srgbClr val="172C51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72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4: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export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10" dirty="0">
                <a:solidFill>
                  <a:srgbClr val="6F2F9F"/>
                </a:solidFill>
                <a:latin typeface="Calibri"/>
                <a:cs typeface="Calibri"/>
              </a:rPr>
              <a:t>spacex_web_scraped.csv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1085" y="3914686"/>
            <a:ext cx="6619113" cy="22068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06201" y="4326216"/>
            <a:ext cx="969644" cy="9239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710" marR="164465">
              <a:lnSpc>
                <a:spcPct val="100000"/>
              </a:lnSpc>
              <a:spcBef>
                <a:spcPts val="245"/>
              </a:spcBef>
            </a:pPr>
            <a:r>
              <a:rPr sz="1800" b="1" spc="-10" dirty="0">
                <a:latin typeface="Calibri"/>
                <a:cs typeface="Calibri"/>
              </a:rPr>
              <a:t>Portion </a:t>
            </a:r>
            <a:r>
              <a:rPr sz="1800" b="1" spc="-25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97683" y="2713227"/>
            <a:ext cx="171450" cy="2430145"/>
            <a:chOff x="2297683" y="2713227"/>
            <a:chExt cx="171450" cy="243014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683" y="2713227"/>
              <a:ext cx="171450" cy="1761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97684" y="3949572"/>
              <a:ext cx="171450" cy="1193800"/>
            </a:xfrm>
            <a:custGeom>
              <a:avLst/>
              <a:gdLst/>
              <a:ahLst/>
              <a:cxnLst/>
              <a:rect l="l" t="t" r="r" b="b"/>
              <a:pathLst>
                <a:path w="171450" h="1193800">
                  <a:moveTo>
                    <a:pt x="171450" y="1021842"/>
                  </a:moveTo>
                  <a:lnTo>
                    <a:pt x="0" y="1021842"/>
                  </a:lnTo>
                  <a:lnTo>
                    <a:pt x="85725" y="1193292"/>
                  </a:lnTo>
                  <a:lnTo>
                    <a:pt x="171450" y="1021842"/>
                  </a:lnTo>
                  <a:close/>
                </a:path>
                <a:path w="171450" h="1193800">
                  <a:moveTo>
                    <a:pt x="171450" y="0"/>
                  </a:moveTo>
                  <a:lnTo>
                    <a:pt x="0" y="0"/>
                  </a:lnTo>
                  <a:lnTo>
                    <a:pt x="85725" y="1714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2516</Words>
  <Application>Microsoft Office PowerPoint</Application>
  <PresentationFormat>مخصص</PresentationFormat>
  <Paragraphs>260</Paragraphs>
  <Slides>47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47</vt:i4>
      </vt:variant>
    </vt:vector>
  </HeadingPairs>
  <TitlesOfParts>
    <vt:vector size="53" baseType="lpstr">
      <vt:lpstr>Arial</vt:lpstr>
      <vt:lpstr>Arial MT</vt:lpstr>
      <vt:lpstr>Calibri</vt:lpstr>
      <vt:lpstr>Microsoft Sans Serif</vt:lpstr>
      <vt:lpstr>Times New Roman</vt:lpstr>
      <vt:lpstr>Office Theme</vt:lpstr>
      <vt:lpstr>Alaa Saleem August 2025</vt:lpstr>
      <vt:lpstr>Outline</vt:lpstr>
      <vt:lpstr>Executive Summary</vt:lpstr>
      <vt:lpstr>Introduction</vt:lpstr>
      <vt:lpstr>عرض تقديمي في PowerPoint</vt:lpstr>
      <vt:lpstr>Methodology</vt:lpstr>
      <vt:lpstr>Data Collection: Overview</vt:lpstr>
      <vt:lpstr>Data Collection: SpaceX API</vt:lpstr>
      <vt:lpstr>Data Collection: Scraping</vt:lpstr>
      <vt:lpstr>Data Collection: Data Wrangling</vt:lpstr>
      <vt:lpstr>EDA and Data Visualization</vt:lpstr>
      <vt:lpstr>EDA with SQL</vt:lpstr>
      <vt:lpstr>Build an Interactive Map with Folium</vt:lpstr>
      <vt:lpstr>Build a Dashboard with Plotly Dash</vt:lpstr>
      <vt:lpstr>Predictive Analysis (Classification): Overview</vt:lpstr>
      <vt:lpstr>Predictive Analysis (Classification) Steps</vt:lpstr>
      <vt:lpstr>عرض تقديمي في PowerPoint</vt:lpstr>
      <vt:lpstr>عرض تقديمي في PowerPoint</vt:lpstr>
      <vt:lpstr>Flight Number vs. Launch Site</vt:lpstr>
      <vt:lpstr>Payload Mass vs. Launch Site</vt:lpstr>
      <vt:lpstr>Success Rate vs. Orbit Type</vt:lpstr>
      <vt:lpstr>Flight Number vs. Orbit Type</vt:lpstr>
      <vt:lpstr>Payload Mass vs. Orbit Type</vt:lpstr>
      <vt:lpstr>Launch Success Yearly Trend</vt:lpstr>
      <vt:lpstr>عرض تقديمي في PowerPoint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عرض تقديمي في PowerPoint</vt:lpstr>
      <vt:lpstr>USA Launch Sites in California and Florida</vt:lpstr>
      <vt:lpstr>Color Labels Showing the Launch Sites on a Map</vt:lpstr>
      <vt:lpstr>Safe Distance to Launch Site</vt:lpstr>
      <vt:lpstr>عرض تقديمي في PowerPoint</vt:lpstr>
      <vt:lpstr>Total Launch Success for All Sites</vt:lpstr>
      <vt:lpstr>KSC LC-39 Launch Site Success Rate</vt:lpstr>
      <vt:lpstr>Payload vs. Launch Outcome for All Sites</vt:lpstr>
      <vt:lpstr>عرض تقديمي في PowerPoint</vt:lpstr>
      <vt:lpstr>Classification Accuracy</vt:lpstr>
      <vt:lpstr>Confusion Matrix</vt:lpstr>
      <vt:lpstr>Conclusions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alaa saleem</cp:lastModifiedBy>
  <cp:revision>1</cp:revision>
  <dcterms:created xsi:type="dcterms:W3CDTF">2025-08-05T08:11:58Z</dcterms:created>
  <dcterms:modified xsi:type="dcterms:W3CDTF">2025-08-06T07:59:34Z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2025-08-05T00:00:00Z</vt:filetime>
  </property>
  <property fmtid="{D5CDD505-2E9C-101B-9397-08002B2CF9AE}" pid="5" name="Producer">
    <vt:lpwstr>Microsoft® PowerPoint® 2019</vt:lpwstr>
  </property>
  <property fmtid="{D5CDD505-2E9C-101B-9397-08002B2CF9AE}" pid="6" name="rgid">
    <vt:lpwstr>PB:381490795_AS:11431281284504461@1729271716437</vt:lpwstr>
  </property>
</Properties>
</file>